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69" r:id="rId3"/>
    <p:sldId id="276" r:id="rId4"/>
    <p:sldId id="259" r:id="rId5"/>
    <p:sldId id="271" r:id="rId6"/>
    <p:sldId id="267" r:id="rId7"/>
    <p:sldId id="260" r:id="rId8"/>
    <p:sldId id="272" r:id="rId9"/>
    <p:sldId id="273" r:id="rId10"/>
    <p:sldId id="274" r:id="rId11"/>
    <p:sldId id="268" r:id="rId12"/>
    <p:sldId id="275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404" autoAdjust="0"/>
  </p:normalViewPr>
  <p:slideViewPr>
    <p:cSldViewPr snapToGrid="0">
      <p:cViewPr varScale="1">
        <p:scale>
          <a:sx n="81" d="100"/>
          <a:sy n="81" d="100"/>
        </p:scale>
        <p:origin x="14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1C59C-154A-4F2E-BC79-9CC4A26EB8F8}" type="datetimeFigureOut">
              <a:rPr lang="zh-CN" altLang="en-US" smtClean="0"/>
              <a:t>2017-1-5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70573-014C-4FF6-8EBF-73040AADB4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6393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传统文件</a:t>
            </a:r>
            <a:r>
              <a:rPr lang="en-US" altLang="zh-CN" dirty="0" smtClean="0"/>
              <a:t>--》</a:t>
            </a:r>
            <a:r>
              <a:rPr lang="zh-CN" altLang="en-US" dirty="0" smtClean="0"/>
              <a:t>事例半结构化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712D-F462-4B82-AEE4-298CAE9D6595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1905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70573-014C-4FF6-8EBF-73040AADB4A1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413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BE53-F857-434E-94F8-547ED2642D5B}" type="datetimeFigureOut">
              <a:rPr lang="zh-CN" altLang="en-US" smtClean="0"/>
              <a:t>2017-1-5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CDE73-FF4E-4198-AFD1-F0A7443B4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9588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BE53-F857-434E-94F8-547ED2642D5B}" type="datetimeFigureOut">
              <a:rPr lang="zh-CN" altLang="en-US" smtClean="0"/>
              <a:t>2017-1-5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CDE73-FF4E-4198-AFD1-F0A7443B4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5240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BE53-F857-434E-94F8-547ED2642D5B}" type="datetimeFigureOut">
              <a:rPr lang="zh-CN" altLang="en-US" smtClean="0"/>
              <a:t>2017-1-5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CDE73-FF4E-4198-AFD1-F0A7443B4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5213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85726"/>
            <a:ext cx="7886700" cy="98954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159933"/>
            <a:ext cx="7886700" cy="545253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628650" y="872067"/>
            <a:ext cx="78867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208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BE53-F857-434E-94F8-547ED2642D5B}" type="datetimeFigureOut">
              <a:rPr lang="zh-CN" altLang="en-US" smtClean="0"/>
              <a:t>2017-1-5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CDE73-FF4E-4198-AFD1-F0A7443B4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426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BE53-F857-434E-94F8-547ED2642D5B}" type="datetimeFigureOut">
              <a:rPr lang="zh-CN" altLang="en-US" smtClean="0"/>
              <a:t>2017-1-5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CDE73-FF4E-4198-AFD1-F0A7443B4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93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BE53-F857-434E-94F8-547ED2642D5B}" type="datetimeFigureOut">
              <a:rPr lang="zh-CN" altLang="en-US" smtClean="0"/>
              <a:t>2017-1-5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CDE73-FF4E-4198-AFD1-F0A7443B4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1312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BE53-F857-434E-94F8-547ED2642D5B}" type="datetimeFigureOut">
              <a:rPr lang="zh-CN" altLang="en-US" smtClean="0"/>
              <a:t>2017-1-5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CDE73-FF4E-4198-AFD1-F0A7443B4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4610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BE53-F857-434E-94F8-547ED2642D5B}" type="datetimeFigureOut">
              <a:rPr lang="zh-CN" altLang="en-US" smtClean="0"/>
              <a:t>2017-1-5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CDE73-FF4E-4198-AFD1-F0A7443B4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6840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BE53-F857-434E-94F8-547ED2642D5B}" type="datetimeFigureOut">
              <a:rPr lang="zh-CN" altLang="en-US" smtClean="0"/>
              <a:t>2017-1-5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CDE73-FF4E-4198-AFD1-F0A7443B4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380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BE53-F857-434E-94F8-547ED2642D5B}" type="datetimeFigureOut">
              <a:rPr lang="zh-CN" altLang="en-US" smtClean="0"/>
              <a:t>2017-1-5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CDE73-FF4E-4198-AFD1-F0A7443B4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832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5BE53-F857-434E-94F8-547ED2642D5B}" type="datetimeFigureOut">
              <a:rPr lang="zh-CN" altLang="en-US" smtClean="0"/>
              <a:t>2017-1-5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DE73-FF4E-4198-AFD1-F0A7443B4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946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hyd@ihep.ac.c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dirty="0" err="1" smtClean="0"/>
              <a:t>EventDB</a:t>
            </a:r>
            <a:r>
              <a:rPr lang="en-US" altLang="zh-CN" dirty="0" smtClean="0"/>
              <a:t>: </a:t>
            </a:r>
            <a:r>
              <a:rPr lang="zh-CN" altLang="en-US" dirty="0" smtClean="0"/>
              <a:t>基于</a:t>
            </a:r>
            <a:r>
              <a:rPr lang="en-US" altLang="zh-CN" dirty="0" smtClean="0"/>
              <a:t>NoSQL</a:t>
            </a:r>
            <a:r>
              <a:rPr lang="zh-CN" altLang="en-US" dirty="0" smtClean="0"/>
              <a:t>的</a:t>
            </a:r>
            <a:r>
              <a:rPr lang="zh-CN" altLang="en-US" dirty="0" smtClean="0"/>
              <a:t>高能物理科学大数据管理系统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程耀东</a:t>
            </a:r>
            <a:endParaRPr lang="en-US" altLang="zh-CN" dirty="0" smtClean="0"/>
          </a:p>
          <a:p>
            <a:r>
              <a:rPr lang="zh-CN" altLang="en-US" dirty="0" smtClean="0"/>
              <a:t>中科院高能所计算中心</a:t>
            </a:r>
            <a:endParaRPr lang="en-US" altLang="zh-CN" dirty="0" smtClean="0"/>
          </a:p>
          <a:p>
            <a:r>
              <a:rPr lang="en-US" altLang="zh-CN" dirty="0" smtClean="0">
                <a:hlinkClick r:id="rId2"/>
              </a:rPr>
              <a:t>chyd@ihep.ac.cn</a:t>
            </a:r>
            <a:endParaRPr lang="en-US" altLang="zh-CN" dirty="0" smtClean="0"/>
          </a:p>
          <a:p>
            <a:r>
              <a:rPr lang="en-US" altLang="zh-CN" dirty="0" smtClean="0"/>
              <a:t>2016-12-13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1684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59"/>
          <p:cNvSpPr txBox="1"/>
          <p:nvPr/>
        </p:nvSpPr>
        <p:spPr>
          <a:xfrm>
            <a:off x="4515951" y="1787029"/>
            <a:ext cx="126188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100" dirty="0">
                <a:solidFill>
                  <a:srgbClr val="FF0000"/>
                </a:solidFill>
              </a:rPr>
              <a:t>远程站点</a:t>
            </a:r>
            <a:endParaRPr lang="zh-CN" altLang="en-US" sz="2100" dirty="0">
              <a:solidFill>
                <a:srgbClr val="FF0000"/>
              </a:solidFill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3813" y="1100138"/>
            <a:ext cx="9103519" cy="4959236"/>
            <a:chOff x="31750" y="323850"/>
            <a:chExt cx="12138025" cy="6612315"/>
          </a:xfrm>
        </p:grpSpPr>
        <p:sp>
          <p:nvSpPr>
            <p:cNvPr id="93" name="圆角矩形 92"/>
            <p:cNvSpPr/>
            <p:nvPr/>
          </p:nvSpPr>
          <p:spPr>
            <a:xfrm>
              <a:off x="31750" y="4353560"/>
              <a:ext cx="3237865" cy="17780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/>
            </a:p>
          </p:txBody>
        </p:sp>
        <p:sp>
          <p:nvSpPr>
            <p:cNvPr id="54" name="圆角矩形 53"/>
            <p:cNvSpPr/>
            <p:nvPr/>
          </p:nvSpPr>
          <p:spPr>
            <a:xfrm>
              <a:off x="8491220" y="323850"/>
              <a:ext cx="3678555" cy="1752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/>
            </a:p>
          </p:txBody>
        </p:sp>
        <p:sp>
          <p:nvSpPr>
            <p:cNvPr id="7" name="圆角矩形 6"/>
            <p:cNvSpPr/>
            <p:nvPr/>
          </p:nvSpPr>
          <p:spPr>
            <a:xfrm>
              <a:off x="4571999" y="3484880"/>
              <a:ext cx="7488555" cy="2978785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/>
            </a:p>
          </p:txBody>
        </p:sp>
        <p:sp>
          <p:nvSpPr>
            <p:cNvPr id="50" name="圆角矩形 49"/>
            <p:cNvSpPr/>
            <p:nvPr/>
          </p:nvSpPr>
          <p:spPr>
            <a:xfrm>
              <a:off x="4713650" y="5179695"/>
              <a:ext cx="2822575" cy="76327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8" name="矩形 7"/>
            <p:cNvSpPr/>
            <p:nvPr/>
          </p:nvSpPr>
          <p:spPr>
            <a:xfrm>
              <a:off x="8023505" y="5613980"/>
              <a:ext cx="3041650" cy="6477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9" name="TextBox 4"/>
            <p:cNvSpPr txBox="1"/>
            <p:nvPr/>
          </p:nvSpPr>
          <p:spPr>
            <a:xfrm>
              <a:off x="8105148" y="5762262"/>
              <a:ext cx="2933700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350" dirty="0"/>
                <a:t>物理软件 （</a:t>
              </a:r>
              <a:r>
                <a:rPr lang="en-US" altLang="zh-CN" sz="1350" b="1" dirty="0"/>
                <a:t>Boss</a:t>
              </a:r>
              <a:r>
                <a:rPr lang="zh-CN" altLang="en-US" sz="1350" b="1" dirty="0"/>
                <a:t>，</a:t>
              </a:r>
              <a:r>
                <a:rPr lang="en-US" altLang="zh-CN" sz="1350" b="1" dirty="0"/>
                <a:t>Sniper</a:t>
              </a:r>
              <a:r>
                <a:rPr lang="en-US" altLang="zh-CN" sz="1350" dirty="0"/>
                <a:t>)</a:t>
              </a:r>
              <a:endParaRPr lang="zh-CN" altLang="en-US" sz="1350" dirty="0"/>
            </a:p>
          </p:txBody>
        </p:sp>
        <p:sp>
          <p:nvSpPr>
            <p:cNvPr id="14" name="TextBox 5"/>
            <p:cNvSpPr txBox="1"/>
            <p:nvPr/>
          </p:nvSpPr>
          <p:spPr>
            <a:xfrm>
              <a:off x="8476615" y="6536056"/>
              <a:ext cx="707887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350" dirty="0"/>
                <a:t>用户</a:t>
              </a:r>
              <a:endParaRPr lang="zh-CN" altLang="en-US" sz="1350" dirty="0"/>
            </a:p>
          </p:txBody>
        </p:sp>
        <p:sp>
          <p:nvSpPr>
            <p:cNvPr id="16" name="右箭头 15"/>
            <p:cNvSpPr/>
            <p:nvPr/>
          </p:nvSpPr>
          <p:spPr>
            <a:xfrm rot="16200000">
              <a:off x="8856386" y="6393703"/>
              <a:ext cx="273304" cy="80517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8" name="矩形 17"/>
            <p:cNvSpPr/>
            <p:nvPr/>
          </p:nvSpPr>
          <p:spPr>
            <a:xfrm>
              <a:off x="8036205" y="4573905"/>
              <a:ext cx="1466850" cy="5524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350" dirty="0"/>
                <a:t>Root lib</a:t>
              </a:r>
              <a:endParaRPr lang="zh-CN" altLang="en-US" sz="1350" dirty="0"/>
            </a:p>
          </p:txBody>
        </p:sp>
        <p:sp>
          <p:nvSpPr>
            <p:cNvPr id="19" name="矩形 18"/>
            <p:cNvSpPr/>
            <p:nvPr/>
          </p:nvSpPr>
          <p:spPr>
            <a:xfrm>
              <a:off x="9484005" y="4573905"/>
              <a:ext cx="1543050" cy="5524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350" dirty="0" err="1"/>
                <a:t>XrootDfs</a:t>
              </a:r>
              <a:r>
                <a:rPr lang="en-US" altLang="zh-CN" sz="1350" dirty="0"/>
                <a:t>(fuse)</a:t>
              </a:r>
              <a:endParaRPr lang="zh-CN" altLang="en-US" sz="1350" dirty="0"/>
            </a:p>
          </p:txBody>
        </p:sp>
        <p:sp>
          <p:nvSpPr>
            <p:cNvPr id="20" name="矩形 19"/>
            <p:cNvSpPr/>
            <p:nvPr/>
          </p:nvSpPr>
          <p:spPr>
            <a:xfrm>
              <a:off x="8036205" y="4211955"/>
              <a:ext cx="2990850" cy="36195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350" dirty="0" err="1"/>
                <a:t>XrootD</a:t>
              </a:r>
              <a:r>
                <a:rPr lang="en-US" altLang="zh-CN" sz="1350" dirty="0"/>
                <a:t> Client </a:t>
              </a:r>
              <a:r>
                <a:rPr lang="en-US" altLang="zh-CN" sz="1350" dirty="0" err="1"/>
                <a:t>Plugin</a:t>
              </a:r>
              <a:endParaRPr lang="zh-CN" altLang="en-US" sz="1350" dirty="0"/>
            </a:p>
          </p:txBody>
        </p:sp>
        <p:cxnSp>
          <p:nvCxnSpPr>
            <p:cNvPr id="21" name="直接箭头连接符 20"/>
            <p:cNvCxnSpPr/>
            <p:nvPr/>
          </p:nvCxnSpPr>
          <p:spPr>
            <a:xfrm flipV="1">
              <a:off x="9472576" y="5126301"/>
              <a:ext cx="711200" cy="48768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箭头连接符 24"/>
            <p:cNvCxnSpPr>
              <a:stCxn id="8" idx="0"/>
              <a:endCxn id="18" idx="2"/>
            </p:cNvCxnSpPr>
            <p:nvPr/>
          </p:nvCxnSpPr>
          <p:spPr>
            <a:xfrm flipH="1" flipV="1">
              <a:off x="8697876" y="5126301"/>
              <a:ext cx="774700" cy="48768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矩形 26"/>
            <p:cNvSpPr/>
            <p:nvPr/>
          </p:nvSpPr>
          <p:spPr>
            <a:xfrm>
              <a:off x="6200185" y="5285105"/>
              <a:ext cx="1162050" cy="4953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350" dirty="0" err="1"/>
                <a:t>XrootD</a:t>
              </a:r>
              <a:r>
                <a:rPr lang="en-US" altLang="zh-CN" sz="1350" dirty="0"/>
                <a:t> server</a:t>
              </a:r>
              <a:endParaRPr lang="zh-CN" altLang="en-US" sz="1350" dirty="0"/>
            </a:p>
          </p:txBody>
        </p:sp>
        <p:sp>
          <p:nvSpPr>
            <p:cNvPr id="29" name="矩形 28"/>
            <p:cNvSpPr/>
            <p:nvPr/>
          </p:nvSpPr>
          <p:spPr>
            <a:xfrm>
              <a:off x="4873035" y="5285105"/>
              <a:ext cx="1162050" cy="4953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350" dirty="0" err="1"/>
                <a:t>XrootD</a:t>
              </a:r>
              <a:r>
                <a:rPr lang="en-US" altLang="zh-CN" sz="1350" dirty="0"/>
                <a:t> server</a:t>
              </a:r>
              <a:endParaRPr lang="zh-CN" altLang="en-US" sz="1350" dirty="0"/>
            </a:p>
          </p:txBody>
        </p:sp>
        <p:sp>
          <p:nvSpPr>
            <p:cNvPr id="31" name="矩形 30"/>
            <p:cNvSpPr/>
            <p:nvPr/>
          </p:nvSpPr>
          <p:spPr>
            <a:xfrm>
              <a:off x="5669135" y="4067745"/>
              <a:ext cx="1314450" cy="57075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350" dirty="0">
                  <a:solidFill>
                    <a:srgbClr val="FF0000"/>
                  </a:solidFill>
                </a:rPr>
                <a:t>CNS</a:t>
              </a:r>
              <a:endParaRPr lang="zh-CN" altLang="en-US" sz="1350" dirty="0">
                <a:solidFill>
                  <a:srgbClr val="FF0000"/>
                </a:solidFill>
              </a:endParaRPr>
            </a:p>
          </p:txBody>
        </p:sp>
        <p:cxnSp>
          <p:nvCxnSpPr>
            <p:cNvPr id="33" name="直接箭头连接符 32"/>
            <p:cNvCxnSpPr>
              <a:stCxn id="50" idx="3"/>
              <a:endCxn id="18" idx="1"/>
            </p:cNvCxnSpPr>
            <p:nvPr/>
          </p:nvCxnSpPr>
          <p:spPr>
            <a:xfrm flipV="1">
              <a:off x="7536225" y="4850130"/>
              <a:ext cx="499980" cy="71120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箭头连接符 34"/>
            <p:cNvCxnSpPr>
              <a:stCxn id="27" idx="0"/>
              <a:endCxn id="31" idx="2"/>
            </p:cNvCxnSpPr>
            <p:nvPr/>
          </p:nvCxnSpPr>
          <p:spPr>
            <a:xfrm flipH="1" flipV="1">
              <a:off x="6326550" y="4638676"/>
              <a:ext cx="454660" cy="64643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箭头连接符 36"/>
            <p:cNvCxnSpPr>
              <a:stCxn id="29" idx="0"/>
              <a:endCxn id="31" idx="2"/>
            </p:cNvCxnSpPr>
            <p:nvPr/>
          </p:nvCxnSpPr>
          <p:spPr>
            <a:xfrm flipV="1">
              <a:off x="5525815" y="4638676"/>
              <a:ext cx="872490" cy="64643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箭头连接符 38"/>
            <p:cNvCxnSpPr>
              <a:stCxn id="51" idx="4"/>
              <a:endCxn id="20" idx="0"/>
            </p:cNvCxnSpPr>
            <p:nvPr/>
          </p:nvCxnSpPr>
          <p:spPr>
            <a:xfrm>
              <a:off x="7385685" y="2356485"/>
              <a:ext cx="2145945" cy="185547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56"/>
            <p:cNvSpPr txBox="1"/>
            <p:nvPr/>
          </p:nvSpPr>
          <p:spPr>
            <a:xfrm>
              <a:off x="5323381" y="2980435"/>
              <a:ext cx="1143903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050" dirty="0"/>
                <a:t>分布式存储</a:t>
              </a:r>
              <a:endParaRPr lang="zh-CN" altLang="en-US" sz="1050" dirty="0"/>
            </a:p>
          </p:txBody>
        </p:sp>
        <p:sp>
          <p:nvSpPr>
            <p:cNvPr id="43" name="TextBox 57"/>
            <p:cNvSpPr txBox="1"/>
            <p:nvPr/>
          </p:nvSpPr>
          <p:spPr>
            <a:xfrm>
              <a:off x="6907764" y="4850380"/>
              <a:ext cx="1120393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50" dirty="0"/>
                <a:t>Update CNS</a:t>
              </a:r>
              <a:endParaRPr lang="zh-CN" altLang="en-US" sz="1050" dirty="0"/>
            </a:p>
          </p:txBody>
        </p:sp>
        <p:cxnSp>
          <p:nvCxnSpPr>
            <p:cNvPr id="45" name="直接箭头连接符 44"/>
            <p:cNvCxnSpPr>
              <a:stCxn id="31" idx="3"/>
              <a:endCxn id="18" idx="1"/>
            </p:cNvCxnSpPr>
            <p:nvPr/>
          </p:nvCxnSpPr>
          <p:spPr>
            <a:xfrm>
              <a:off x="6983585" y="4353124"/>
              <a:ext cx="1052620" cy="49700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0"/>
            <p:cNvSpPr txBox="1"/>
            <p:nvPr/>
          </p:nvSpPr>
          <p:spPr>
            <a:xfrm>
              <a:off x="7967980" y="2980690"/>
              <a:ext cx="1047751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50" dirty="0"/>
                <a:t>获取元数据信息</a:t>
              </a:r>
              <a:endParaRPr lang="zh-CN" altLang="en-US" sz="1050" dirty="0"/>
            </a:p>
          </p:txBody>
        </p:sp>
        <p:sp>
          <p:nvSpPr>
            <p:cNvPr id="47" name="TextBox 69"/>
            <p:cNvSpPr txBox="1"/>
            <p:nvPr/>
          </p:nvSpPr>
          <p:spPr>
            <a:xfrm>
              <a:off x="5744902" y="4353684"/>
              <a:ext cx="1162819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350" dirty="0">
                  <a:solidFill>
                    <a:schemeClr val="bg1"/>
                  </a:solidFill>
                </a:rPr>
                <a:t>Redirector</a:t>
              </a:r>
              <a:endParaRPr lang="zh-CN" altLang="en-US" sz="1350" dirty="0">
                <a:solidFill>
                  <a:schemeClr val="bg1"/>
                </a:solidFill>
              </a:endParaRPr>
            </a:p>
          </p:txBody>
        </p:sp>
        <p:sp>
          <p:nvSpPr>
            <p:cNvPr id="48" name="TextBox 78"/>
            <p:cNvSpPr txBox="1"/>
            <p:nvPr/>
          </p:nvSpPr>
          <p:spPr>
            <a:xfrm>
              <a:off x="11631576" y="4664636"/>
              <a:ext cx="326012" cy="954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350" dirty="0">
                  <a:solidFill>
                    <a:srgbClr val="FF0000"/>
                  </a:solidFill>
                </a:rPr>
                <a:t>客户端</a:t>
              </a:r>
              <a:endParaRPr lang="zh-CN" altLang="en-US" sz="1350" dirty="0">
                <a:solidFill>
                  <a:srgbClr val="FF0000"/>
                </a:solidFill>
              </a:endParaRPr>
            </a:p>
          </p:txBody>
        </p:sp>
        <p:sp>
          <p:nvSpPr>
            <p:cNvPr id="49" name="右大括号 48"/>
            <p:cNvSpPr/>
            <p:nvPr/>
          </p:nvSpPr>
          <p:spPr>
            <a:xfrm>
              <a:off x="11164561" y="4575389"/>
              <a:ext cx="368135" cy="124691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51" name="椭圆 50"/>
            <p:cNvSpPr/>
            <p:nvPr/>
          </p:nvSpPr>
          <p:spPr>
            <a:xfrm>
              <a:off x="6280785" y="1823085"/>
              <a:ext cx="22098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350" dirty="0" err="1"/>
                <a:t>CacheD</a:t>
              </a:r>
              <a:endParaRPr lang="zh-CN" altLang="en-US" sz="1350" dirty="0"/>
            </a:p>
          </p:txBody>
        </p:sp>
        <p:cxnSp>
          <p:nvCxnSpPr>
            <p:cNvPr id="53" name="直接箭头连接符 52"/>
            <p:cNvCxnSpPr>
              <a:stCxn id="51" idx="3"/>
              <a:endCxn id="31" idx="0"/>
            </p:cNvCxnSpPr>
            <p:nvPr/>
          </p:nvCxnSpPr>
          <p:spPr>
            <a:xfrm flipH="1">
              <a:off x="6326360" y="2278370"/>
              <a:ext cx="278043" cy="1789375"/>
            </a:xfrm>
            <a:prstGeom prst="straightConnector1">
              <a:avLst/>
            </a:prstGeom>
            <a:ln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本框 54"/>
            <p:cNvSpPr txBox="1"/>
            <p:nvPr/>
          </p:nvSpPr>
          <p:spPr>
            <a:xfrm>
              <a:off x="5266055" y="6463665"/>
              <a:ext cx="1205887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350"/>
                <a:t>File Plugin</a:t>
              </a:r>
            </a:p>
          </p:txBody>
        </p:sp>
        <p:sp>
          <p:nvSpPr>
            <p:cNvPr id="56" name="文本框 55"/>
            <p:cNvSpPr txBox="1"/>
            <p:nvPr/>
          </p:nvSpPr>
          <p:spPr>
            <a:xfrm>
              <a:off x="9960610" y="2092325"/>
              <a:ext cx="870495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350"/>
                <a:t>metaD</a:t>
              </a:r>
            </a:p>
          </p:txBody>
        </p:sp>
        <p:sp>
          <p:nvSpPr>
            <p:cNvPr id="59" name="矩形 58"/>
            <p:cNvSpPr/>
            <p:nvPr/>
          </p:nvSpPr>
          <p:spPr>
            <a:xfrm>
              <a:off x="8616950" y="836295"/>
              <a:ext cx="1466850" cy="5524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Daemon</a:t>
              </a:r>
            </a:p>
            <a:p>
              <a:pPr algn="ctr"/>
              <a:r>
                <a:rPr lang="zh-CN" altLang="en-US" sz="1350" dirty="0"/>
                <a:t>守护进程</a:t>
              </a:r>
            </a:p>
          </p:txBody>
        </p:sp>
        <p:sp>
          <p:nvSpPr>
            <p:cNvPr id="62" name="矩形 61"/>
            <p:cNvSpPr/>
            <p:nvPr/>
          </p:nvSpPr>
          <p:spPr>
            <a:xfrm>
              <a:off x="10593705" y="836295"/>
              <a:ext cx="1466850" cy="5524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RamCloud</a:t>
              </a:r>
            </a:p>
            <a:p>
              <a:pPr algn="ctr"/>
              <a:r>
                <a:rPr lang="zh-CN" altLang="en-US" sz="1350" dirty="0"/>
                <a:t>存储集群</a:t>
              </a:r>
            </a:p>
          </p:txBody>
        </p:sp>
        <p:cxnSp>
          <p:nvCxnSpPr>
            <p:cNvPr id="67" name="曲线连接符 66"/>
            <p:cNvCxnSpPr>
              <a:stCxn id="59" idx="2"/>
              <a:endCxn id="62" idx="2"/>
            </p:cNvCxnSpPr>
            <p:nvPr/>
          </p:nvCxnSpPr>
          <p:spPr>
            <a:xfrm rot="5400000" flipV="1">
              <a:off x="10338435" y="400050"/>
              <a:ext cx="3175" cy="1976755"/>
            </a:xfrm>
            <a:prstGeom prst="curvedConnector3">
              <a:avLst>
                <a:gd name="adj1" fmla="val 7540000"/>
              </a:avLst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文本框 67"/>
            <p:cNvSpPr txBox="1"/>
            <p:nvPr/>
          </p:nvSpPr>
          <p:spPr>
            <a:xfrm>
              <a:off x="9817100" y="1624965"/>
              <a:ext cx="1143903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050" dirty="0"/>
                <a:t>数据库接口</a:t>
              </a:r>
            </a:p>
          </p:txBody>
        </p:sp>
        <p:cxnSp>
          <p:nvCxnSpPr>
            <p:cNvPr id="76" name="直接箭头连接符 75"/>
            <p:cNvCxnSpPr>
              <a:stCxn id="51" idx="0"/>
            </p:cNvCxnSpPr>
            <p:nvPr/>
          </p:nvCxnSpPr>
          <p:spPr>
            <a:xfrm flipV="1">
              <a:off x="7385685" y="1112520"/>
              <a:ext cx="1104900" cy="710565"/>
            </a:xfrm>
            <a:prstGeom prst="straightConnector1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40"/>
            <p:cNvSpPr txBox="1"/>
            <p:nvPr/>
          </p:nvSpPr>
          <p:spPr>
            <a:xfrm>
              <a:off x="7454900" y="899795"/>
              <a:ext cx="1047751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50" dirty="0"/>
                <a:t>获取元数据信息</a:t>
              </a:r>
              <a:endParaRPr lang="zh-CN" altLang="en-US" sz="1050" dirty="0"/>
            </a:p>
          </p:txBody>
        </p:sp>
        <p:sp>
          <p:nvSpPr>
            <p:cNvPr id="71" name="椭圆 70"/>
            <p:cNvSpPr/>
            <p:nvPr/>
          </p:nvSpPr>
          <p:spPr>
            <a:xfrm>
              <a:off x="1906905" y="1823085"/>
              <a:ext cx="22098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TransferD</a:t>
              </a:r>
            </a:p>
          </p:txBody>
        </p:sp>
        <p:cxnSp>
          <p:nvCxnSpPr>
            <p:cNvPr id="78" name="直接箭头连接符 77"/>
            <p:cNvCxnSpPr/>
            <p:nvPr/>
          </p:nvCxnSpPr>
          <p:spPr>
            <a:xfrm>
              <a:off x="4116705" y="2001520"/>
              <a:ext cx="2164080" cy="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接箭头连接符 79"/>
            <p:cNvCxnSpPr/>
            <p:nvPr/>
          </p:nvCxnSpPr>
          <p:spPr>
            <a:xfrm>
              <a:off x="4116705" y="2164080"/>
              <a:ext cx="216408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文本框 80"/>
            <p:cNvSpPr txBox="1"/>
            <p:nvPr/>
          </p:nvSpPr>
          <p:spPr>
            <a:xfrm>
              <a:off x="4444054" y="1724909"/>
              <a:ext cx="1381148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050" dirty="0"/>
                <a:t>基于</a:t>
              </a:r>
              <a:r>
                <a:rPr lang="en-US" altLang="zh-CN" sz="1050" dirty="0"/>
                <a:t>http/http2</a:t>
              </a:r>
            </a:p>
          </p:txBody>
        </p:sp>
        <p:sp>
          <p:nvSpPr>
            <p:cNvPr id="82" name="文本框 81"/>
            <p:cNvSpPr txBox="1"/>
            <p:nvPr/>
          </p:nvSpPr>
          <p:spPr>
            <a:xfrm>
              <a:off x="4444054" y="2183499"/>
              <a:ext cx="1460229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050" dirty="0"/>
                <a:t>分块</a:t>
              </a:r>
              <a:r>
                <a:rPr lang="en-US" altLang="zh-CN" sz="1050" dirty="0"/>
                <a:t>/</a:t>
              </a:r>
              <a:r>
                <a:rPr lang="zh-CN" altLang="en-US" sz="1050" dirty="0"/>
                <a:t>多流</a:t>
              </a:r>
              <a:r>
                <a:rPr lang="en-US" altLang="zh-CN" sz="1050" dirty="0"/>
                <a:t>/</a:t>
              </a:r>
              <a:r>
                <a:rPr lang="zh-CN" altLang="en-US" sz="1050" dirty="0"/>
                <a:t>断点</a:t>
              </a:r>
              <a:endParaRPr lang="en-US" altLang="zh-CN" sz="1050" dirty="0"/>
            </a:p>
          </p:txBody>
        </p:sp>
        <p:sp>
          <p:nvSpPr>
            <p:cNvPr id="83" name="右大括号 82"/>
            <p:cNvSpPr/>
            <p:nvPr/>
          </p:nvSpPr>
          <p:spPr>
            <a:xfrm>
              <a:off x="1486916" y="1477264"/>
              <a:ext cx="260080" cy="1225296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84" name="文本框 83"/>
            <p:cNvSpPr txBox="1"/>
            <p:nvPr/>
          </p:nvSpPr>
          <p:spPr>
            <a:xfrm>
              <a:off x="824230" y="1847850"/>
              <a:ext cx="662940" cy="3385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sz="1050" dirty="0"/>
                <a:t>File</a:t>
              </a:r>
            </a:p>
          </p:txBody>
        </p:sp>
        <p:sp>
          <p:nvSpPr>
            <p:cNvPr id="85" name="文本框 84"/>
            <p:cNvSpPr txBox="1"/>
            <p:nvPr/>
          </p:nvSpPr>
          <p:spPr>
            <a:xfrm>
              <a:off x="824230" y="2213610"/>
              <a:ext cx="662940" cy="3385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sz="1050" dirty="0"/>
                <a:t>Event</a:t>
              </a:r>
            </a:p>
          </p:txBody>
        </p:sp>
        <p:cxnSp>
          <p:nvCxnSpPr>
            <p:cNvPr id="86" name="肘形连接符 85"/>
            <p:cNvCxnSpPr/>
            <p:nvPr/>
          </p:nvCxnSpPr>
          <p:spPr>
            <a:xfrm rot="10800000" flipV="1">
              <a:off x="492635" y="2372840"/>
              <a:ext cx="301120" cy="1492358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圆柱形 86"/>
            <p:cNvSpPr/>
            <p:nvPr/>
          </p:nvSpPr>
          <p:spPr>
            <a:xfrm>
              <a:off x="127000" y="3865245"/>
              <a:ext cx="860425" cy="356235"/>
            </a:xfrm>
            <a:prstGeom prst="can">
              <a:avLst/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50" dirty="0" err="1"/>
                <a:t>EventDB</a:t>
              </a:r>
              <a:endParaRPr lang="zh-CN" altLang="en-US" sz="1050" dirty="0"/>
            </a:p>
          </p:txBody>
        </p:sp>
        <p:sp>
          <p:nvSpPr>
            <p:cNvPr id="88" name="椭圆 87"/>
            <p:cNvSpPr/>
            <p:nvPr/>
          </p:nvSpPr>
          <p:spPr>
            <a:xfrm>
              <a:off x="132446" y="4567127"/>
              <a:ext cx="1773936" cy="612648"/>
            </a:xfrm>
            <a:prstGeom prst="ellipse">
              <a:avLst/>
            </a:prstGeom>
            <a:ln w="3175"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50" dirty="0" err="1"/>
                <a:t>EventD</a:t>
              </a:r>
              <a:endParaRPr lang="zh-CN" altLang="en-US" sz="1050" dirty="0"/>
            </a:p>
          </p:txBody>
        </p:sp>
        <p:cxnSp>
          <p:nvCxnSpPr>
            <p:cNvPr id="89" name="直接箭头连接符 88"/>
            <p:cNvCxnSpPr>
              <a:endCxn id="88" idx="0"/>
            </p:cNvCxnSpPr>
            <p:nvPr/>
          </p:nvCxnSpPr>
          <p:spPr>
            <a:xfrm>
              <a:off x="492760" y="4209415"/>
              <a:ext cx="527050" cy="35750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矩形 89"/>
            <p:cNvSpPr/>
            <p:nvPr/>
          </p:nvSpPr>
          <p:spPr>
            <a:xfrm>
              <a:off x="279385" y="5614235"/>
              <a:ext cx="1481328" cy="411480"/>
            </a:xfrm>
            <a:prstGeom prst="rect">
              <a:avLst/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50" dirty="0"/>
                <a:t>DST  file</a:t>
              </a:r>
            </a:p>
          </p:txBody>
        </p:sp>
        <p:cxnSp>
          <p:nvCxnSpPr>
            <p:cNvPr id="91" name="直接箭头连接符 90"/>
            <p:cNvCxnSpPr/>
            <p:nvPr/>
          </p:nvCxnSpPr>
          <p:spPr>
            <a:xfrm flipH="1">
              <a:off x="1019810" y="5179695"/>
              <a:ext cx="3810" cy="46228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文本框 91"/>
            <p:cNvSpPr txBox="1"/>
            <p:nvPr/>
          </p:nvSpPr>
          <p:spPr>
            <a:xfrm>
              <a:off x="1664925" y="4988000"/>
              <a:ext cx="168251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050" dirty="0"/>
                <a:t>事例抽取</a:t>
              </a:r>
              <a:endParaRPr lang="en-US" altLang="zh-CN" sz="1050" dirty="0"/>
            </a:p>
            <a:p>
              <a:r>
                <a:rPr lang="zh-CN" altLang="en-US" sz="1050" dirty="0"/>
                <a:t>序列化</a:t>
              </a:r>
              <a:r>
                <a:rPr lang="zh-CN" altLang="en-US" sz="1050" dirty="0"/>
                <a:t>、反</a:t>
              </a:r>
              <a:r>
                <a:rPr lang="zh-CN" altLang="en-US" sz="1050" dirty="0"/>
                <a:t>序列化</a:t>
              </a:r>
              <a:endParaRPr lang="en-US" altLang="zh-CN" sz="1050" dirty="0"/>
            </a:p>
            <a:p>
              <a:r>
                <a:rPr lang="zh-CN" altLang="en-US" sz="1050" dirty="0"/>
                <a:t>读写</a:t>
              </a:r>
              <a:r>
                <a:rPr lang="en-US" altLang="zh-CN" sz="1050" dirty="0"/>
                <a:t>root</a:t>
              </a:r>
              <a:r>
                <a:rPr lang="zh-CN" altLang="en-US" sz="1050" dirty="0"/>
                <a:t>文件</a:t>
              </a:r>
              <a:endParaRPr lang="en-US" altLang="zh-CN" sz="1050" dirty="0"/>
            </a:p>
          </p:txBody>
        </p:sp>
        <p:sp>
          <p:nvSpPr>
            <p:cNvPr id="94" name="文本框 93"/>
            <p:cNvSpPr txBox="1"/>
            <p:nvPr/>
          </p:nvSpPr>
          <p:spPr>
            <a:xfrm>
              <a:off x="619125" y="6261736"/>
              <a:ext cx="909737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350"/>
                <a:t>EventD</a:t>
              </a:r>
            </a:p>
          </p:txBody>
        </p:sp>
      </p:grpSp>
      <p:sp>
        <p:nvSpPr>
          <p:cNvPr id="57" name="标题 1"/>
          <p:cNvSpPr txBox="1">
            <a:spLocks/>
          </p:cNvSpPr>
          <p:nvPr/>
        </p:nvSpPr>
        <p:spPr>
          <a:xfrm>
            <a:off x="628650" y="113109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zh-CN" altLang="en-US" sz="4500" dirty="0"/>
          </a:p>
        </p:txBody>
      </p:sp>
      <p:sp>
        <p:nvSpPr>
          <p:cNvPr id="58" name="TextBox 59"/>
          <p:cNvSpPr txBox="1"/>
          <p:nvPr/>
        </p:nvSpPr>
        <p:spPr>
          <a:xfrm>
            <a:off x="1731942" y="1788953"/>
            <a:ext cx="126188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100" dirty="0">
                <a:solidFill>
                  <a:srgbClr val="FF0000"/>
                </a:solidFill>
              </a:rPr>
              <a:t>中心站点</a:t>
            </a:r>
            <a:endParaRPr lang="zh-CN" altLang="en-US" sz="2100" dirty="0">
              <a:solidFill>
                <a:srgbClr val="FF0000"/>
              </a:solidFill>
            </a:endParaRPr>
          </a:p>
        </p:txBody>
      </p:sp>
      <p:sp>
        <p:nvSpPr>
          <p:cNvPr id="3" name="椭圆 2"/>
          <p:cNvSpPr/>
          <p:nvPr/>
        </p:nvSpPr>
        <p:spPr>
          <a:xfrm>
            <a:off x="1331728" y="1983237"/>
            <a:ext cx="5159449" cy="9314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跨域事例</a:t>
            </a:r>
            <a:r>
              <a:rPr lang="zh-CN" altLang="en-US" sz="3600" dirty="0" smtClean="0"/>
              <a:t>访问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8822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57" grpId="0"/>
      <p:bldP spid="58" grpId="0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设计方案</a:t>
            </a:r>
            <a:r>
              <a:rPr lang="en-US" altLang="zh-CN" dirty="0" smtClean="0"/>
              <a:t>—</a:t>
            </a:r>
            <a:r>
              <a:rPr lang="en-US" altLang="zh-CN" dirty="0" err="1" smtClean="0"/>
              <a:t>TagRetriever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507989" y="4231733"/>
            <a:ext cx="1271206" cy="70701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281" y="1552850"/>
            <a:ext cx="2019300" cy="1485900"/>
          </a:xfrm>
          <a:prstGeom prst="rect">
            <a:avLst/>
          </a:prstGeom>
        </p:spPr>
      </p:pic>
      <p:sp>
        <p:nvSpPr>
          <p:cNvPr id="7" name="圆柱形 6"/>
          <p:cNvSpPr/>
          <p:nvPr/>
        </p:nvSpPr>
        <p:spPr>
          <a:xfrm rot="5400000">
            <a:off x="4800886" y="1660197"/>
            <a:ext cx="685412" cy="127120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861346" y="2070368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DST File</a:t>
            </a:r>
            <a:endParaRPr lang="zh-CN" altLang="en-US" dirty="0"/>
          </a:p>
        </p:txBody>
      </p:sp>
      <p:cxnSp>
        <p:nvCxnSpPr>
          <p:cNvPr id="10" name="直接箭头连接符 9"/>
          <p:cNvCxnSpPr>
            <a:stCxn id="5" idx="3"/>
            <a:endCxn id="7" idx="3"/>
          </p:cNvCxnSpPr>
          <p:nvPr/>
        </p:nvCxnSpPr>
        <p:spPr>
          <a:xfrm>
            <a:off x="2831581" y="2295800"/>
            <a:ext cx="16764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>
            <a:stCxn id="7" idx="4"/>
            <a:endCxn id="4" idx="0"/>
          </p:cNvCxnSpPr>
          <p:nvPr/>
        </p:nvCxnSpPr>
        <p:spPr>
          <a:xfrm>
            <a:off x="5143592" y="2638506"/>
            <a:ext cx="0" cy="1593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6007126" y="4396953"/>
            <a:ext cx="1654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err="1" smtClean="0"/>
              <a:t>TagRetriever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  </a:t>
            </a:r>
            <a:r>
              <a:rPr lang="zh-CN" altLang="en-US" dirty="0" smtClean="0"/>
              <a:t>（基于</a:t>
            </a:r>
            <a:r>
              <a:rPr lang="en-US" altLang="zh-CN" dirty="0" smtClean="0"/>
              <a:t>Root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17" name="流程图: 多文档 16"/>
          <p:cNvSpPr/>
          <p:nvPr/>
        </p:nvSpPr>
        <p:spPr>
          <a:xfrm>
            <a:off x="6030853" y="2803397"/>
            <a:ext cx="1508289" cy="867266"/>
          </a:xfrm>
          <a:prstGeom prst="flowChartMultidocumen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20" name="直接箭头连接符 19"/>
          <p:cNvCxnSpPr>
            <a:stCxn id="4" idx="3"/>
            <a:endCxn id="17" idx="2"/>
          </p:cNvCxnSpPr>
          <p:nvPr/>
        </p:nvCxnSpPr>
        <p:spPr>
          <a:xfrm flipV="1">
            <a:off x="5779195" y="3637819"/>
            <a:ext cx="900921" cy="947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7772344" y="2883023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TAG</a:t>
            </a:r>
            <a:r>
              <a:rPr lang="zh-CN" altLang="en-US" dirty="0" smtClean="0"/>
              <a:t>提取</a:t>
            </a:r>
            <a:endParaRPr lang="en-US" altLang="zh-CN" dirty="0" smtClean="0"/>
          </a:p>
          <a:p>
            <a:r>
              <a:rPr lang="zh-CN" altLang="en-US" dirty="0" smtClean="0"/>
              <a:t>定义文件</a:t>
            </a:r>
            <a:endParaRPr lang="zh-CN" altLang="en-US" dirty="0"/>
          </a:p>
        </p:txBody>
      </p:sp>
      <p:sp>
        <p:nvSpPr>
          <p:cNvPr id="27" name="圆柱形 26"/>
          <p:cNvSpPr/>
          <p:nvPr/>
        </p:nvSpPr>
        <p:spPr>
          <a:xfrm>
            <a:off x="1051351" y="3993130"/>
            <a:ext cx="1562293" cy="1184215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Event Index</a:t>
            </a:r>
            <a:br>
              <a:rPr lang="en-US" altLang="zh-CN" dirty="0" smtClean="0">
                <a:solidFill>
                  <a:schemeClr val="tx1"/>
                </a:solidFill>
              </a:rPr>
            </a:br>
            <a:r>
              <a:rPr lang="en-US" altLang="zh-CN" dirty="0" smtClean="0">
                <a:solidFill>
                  <a:schemeClr val="tx1"/>
                </a:solidFill>
              </a:rPr>
              <a:t>DB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8" name="直接箭头连接符 27"/>
          <p:cNvCxnSpPr>
            <a:stCxn id="4" idx="1"/>
            <a:endCxn id="27" idx="4"/>
          </p:cNvCxnSpPr>
          <p:nvPr/>
        </p:nvCxnSpPr>
        <p:spPr>
          <a:xfrm flipH="1">
            <a:off x="2613644" y="4585238"/>
            <a:ext cx="18943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257755" y="3143078"/>
            <a:ext cx="3620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实验（</a:t>
            </a:r>
            <a:r>
              <a:rPr lang="en-US" altLang="zh-CN" dirty="0" smtClean="0"/>
              <a:t>BES\JUNO\</a:t>
            </a:r>
            <a:r>
              <a:rPr lang="zh-CN" altLang="en-US" dirty="0" smtClean="0"/>
              <a:t> 暗物质卫星</a:t>
            </a:r>
            <a:r>
              <a:rPr lang="en-US" altLang="zh-CN" dirty="0" smtClean="0"/>
              <a:t>\...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714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进展与计划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初步建立了</a:t>
            </a:r>
            <a:r>
              <a:rPr lang="en-US" altLang="zh-CN" dirty="0" smtClean="0"/>
              <a:t>BES</a:t>
            </a:r>
            <a:r>
              <a:rPr lang="zh-CN" altLang="en-US" dirty="0" smtClean="0"/>
              <a:t>事例特征索引数据库原型</a:t>
            </a:r>
            <a:endParaRPr lang="en-US" altLang="zh-CN" dirty="0" smtClean="0"/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1400</a:t>
            </a:r>
            <a:r>
              <a:rPr lang="zh-CN" altLang="en-US" dirty="0" smtClean="0"/>
              <a:t>万个事例，</a:t>
            </a:r>
            <a:r>
              <a:rPr lang="en-US" altLang="zh-CN" dirty="0" smtClean="0"/>
              <a:t>6</a:t>
            </a:r>
            <a:r>
              <a:rPr lang="zh-CN" altLang="en-US" dirty="0" smtClean="0"/>
              <a:t>个特征量</a:t>
            </a:r>
            <a:endParaRPr lang="en-US" altLang="zh-CN" dirty="0" smtClean="0"/>
          </a:p>
          <a:p>
            <a:pPr lvl="1">
              <a:lnSpc>
                <a:spcPct val="150000"/>
              </a:lnSpc>
            </a:pPr>
            <a:r>
              <a:rPr lang="zh-CN" altLang="zh-CN" dirty="0"/>
              <a:t>用</a:t>
            </a:r>
            <a:r>
              <a:rPr lang="en-US" altLang="zh-CN" dirty="0" err="1" smtClean="0"/>
              <a:t>FSFilter</a:t>
            </a:r>
            <a:r>
              <a:rPr lang="zh-CN" altLang="en-US" dirty="0" smtClean="0"/>
              <a:t>实现</a:t>
            </a:r>
            <a:r>
              <a:rPr lang="zh-CN" altLang="zh-CN" dirty="0" smtClean="0"/>
              <a:t>一</a:t>
            </a:r>
            <a:r>
              <a:rPr lang="zh-CN" altLang="zh-CN" dirty="0"/>
              <a:t>个生成</a:t>
            </a:r>
            <a:r>
              <a:rPr lang="en-US" altLang="zh-CN" dirty="0"/>
              <a:t>tag</a:t>
            </a:r>
            <a:r>
              <a:rPr lang="zh-CN" altLang="zh-CN" dirty="0"/>
              <a:t>的</a:t>
            </a:r>
            <a:r>
              <a:rPr lang="en-US" altLang="zh-CN" dirty="0"/>
              <a:t>BOSS</a:t>
            </a:r>
            <a:r>
              <a:rPr lang="zh-CN" altLang="zh-CN" dirty="0" smtClean="0"/>
              <a:t>算法</a:t>
            </a:r>
            <a:r>
              <a:rPr lang="zh-CN" altLang="en-US" dirty="0" smtClean="0"/>
              <a:t>，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提取更多的特征</a:t>
            </a:r>
            <a:endParaRPr lang="en-US" altLang="zh-CN" dirty="0" smtClean="0"/>
          </a:p>
          <a:p>
            <a:pPr lvl="1">
              <a:lnSpc>
                <a:spcPct val="150000"/>
              </a:lnSpc>
            </a:pPr>
            <a:r>
              <a:rPr lang="zh-CN" altLang="en-US" dirty="0" smtClean="0"/>
              <a:t>开发了</a:t>
            </a:r>
            <a:r>
              <a:rPr lang="en-US" altLang="zh-CN" dirty="0" smtClean="0"/>
              <a:t>WEB</a:t>
            </a:r>
            <a:r>
              <a:rPr lang="zh-CN" altLang="en-US" dirty="0" smtClean="0"/>
              <a:t>界面，可通过图形界面筛选事例，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直接</a:t>
            </a:r>
            <a:r>
              <a:rPr lang="zh-CN" altLang="en-US" dirty="0" smtClean="0"/>
              <a:t>下载事例数据，以及简单事例分析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初步完成远程文件系统原型</a:t>
            </a:r>
            <a:endParaRPr lang="en-US" altLang="zh-CN" dirty="0" smtClean="0"/>
          </a:p>
          <a:p>
            <a:pPr lvl="1">
              <a:lnSpc>
                <a:spcPct val="150000"/>
              </a:lnSpc>
            </a:pPr>
            <a:r>
              <a:rPr lang="zh-CN" altLang="en-US" dirty="0" smtClean="0"/>
              <a:t>实现实验数据只读访问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/>
              <a:t>下一步计划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sz="2100" dirty="0" smtClean="0"/>
              <a:t>搭建</a:t>
            </a:r>
            <a:r>
              <a:rPr lang="zh-CN" altLang="en-US" sz="2100" dirty="0"/>
              <a:t>更大</a:t>
            </a:r>
            <a:r>
              <a:rPr lang="zh-CN" altLang="en-US" sz="2100" dirty="0" smtClean="0"/>
              <a:t>的特征索引数据库</a:t>
            </a:r>
            <a:endParaRPr lang="en-US" altLang="zh-CN" sz="2100" dirty="0"/>
          </a:p>
          <a:p>
            <a:pPr lvl="1">
              <a:lnSpc>
                <a:spcPct val="150000"/>
              </a:lnSpc>
            </a:pPr>
            <a:r>
              <a:rPr lang="zh-CN" altLang="en-US" sz="2100" dirty="0"/>
              <a:t>抽取所有</a:t>
            </a:r>
            <a:r>
              <a:rPr lang="en-US" altLang="zh-CN" sz="2100" dirty="0"/>
              <a:t>BESIII</a:t>
            </a:r>
            <a:r>
              <a:rPr lang="zh-CN" altLang="en-US" sz="2100" dirty="0"/>
              <a:t>事例的</a:t>
            </a:r>
            <a:r>
              <a:rPr lang="zh-CN" altLang="en-US" sz="2100" dirty="0" smtClean="0"/>
              <a:t>特征，</a:t>
            </a:r>
            <a:r>
              <a:rPr lang="zh-CN" altLang="en-US" sz="2100" dirty="0"/>
              <a:t>建立索引</a:t>
            </a:r>
            <a:endParaRPr lang="en-US" altLang="zh-CN" sz="2100" dirty="0"/>
          </a:p>
          <a:p>
            <a:pPr lvl="1">
              <a:lnSpc>
                <a:spcPct val="150000"/>
              </a:lnSpc>
            </a:pPr>
            <a:r>
              <a:rPr lang="zh-CN" altLang="en-US" sz="2100" dirty="0"/>
              <a:t>购买</a:t>
            </a:r>
            <a:r>
              <a:rPr lang="en-US" altLang="zh-CN" sz="2100" dirty="0"/>
              <a:t>SSD</a:t>
            </a:r>
            <a:r>
              <a:rPr lang="zh-CN" altLang="en-US" sz="2100" dirty="0"/>
              <a:t>硬盘，验证缓存系统的有效性</a:t>
            </a:r>
            <a:endParaRPr lang="en-US" altLang="zh-CN" sz="2100" dirty="0"/>
          </a:p>
          <a:p>
            <a:pPr lvl="1">
              <a:lnSpc>
                <a:spcPct val="150000"/>
              </a:lnSpc>
            </a:pPr>
            <a:r>
              <a:rPr lang="zh-CN" altLang="en-US" sz="2100" dirty="0"/>
              <a:t>支持更多的实验</a:t>
            </a:r>
            <a:endParaRPr lang="zh-CN" altLang="en-US" sz="21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952" y="1159933"/>
            <a:ext cx="3413625" cy="4538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12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传统的数据处理平台架构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648072"/>
          </a:xfrm>
        </p:spPr>
        <p:txBody>
          <a:bodyPr>
            <a:normAutofit/>
          </a:bodyPr>
          <a:lstStyle/>
          <a:p>
            <a:r>
              <a:rPr lang="zh-CN" altLang="en-US" sz="2400" dirty="0" smtClean="0"/>
              <a:t>存储和计算分离</a:t>
            </a:r>
            <a:endParaRPr lang="zh-CN" altLang="en-US" sz="2400" dirty="0"/>
          </a:p>
        </p:txBody>
      </p:sp>
      <p:sp>
        <p:nvSpPr>
          <p:cNvPr id="8" name="云形 7"/>
          <p:cNvSpPr/>
          <p:nvPr/>
        </p:nvSpPr>
        <p:spPr>
          <a:xfrm>
            <a:off x="971600" y="2780928"/>
            <a:ext cx="2232248" cy="1296144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柱形 8"/>
          <p:cNvSpPr/>
          <p:nvPr/>
        </p:nvSpPr>
        <p:spPr>
          <a:xfrm>
            <a:off x="1362339" y="2754608"/>
            <a:ext cx="504056" cy="504056"/>
          </a:xfrm>
          <a:prstGeom prst="can">
            <a:avLst/>
          </a:prstGeom>
          <a:solidFill>
            <a:srgbClr val="00B0F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柱形 9"/>
          <p:cNvSpPr/>
          <p:nvPr/>
        </p:nvSpPr>
        <p:spPr>
          <a:xfrm>
            <a:off x="2370451" y="2708920"/>
            <a:ext cx="504056" cy="504056"/>
          </a:xfrm>
          <a:prstGeom prst="can">
            <a:avLst/>
          </a:prstGeom>
          <a:solidFill>
            <a:srgbClr val="00B0F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柱形 10"/>
          <p:cNvSpPr/>
          <p:nvPr/>
        </p:nvSpPr>
        <p:spPr>
          <a:xfrm>
            <a:off x="1362339" y="3429000"/>
            <a:ext cx="504056" cy="504056"/>
          </a:xfrm>
          <a:prstGeom prst="can">
            <a:avLst/>
          </a:prstGeom>
          <a:solidFill>
            <a:srgbClr val="00B0F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柱形 11"/>
          <p:cNvSpPr/>
          <p:nvPr/>
        </p:nvSpPr>
        <p:spPr>
          <a:xfrm>
            <a:off x="2370451" y="3429000"/>
            <a:ext cx="504056" cy="504056"/>
          </a:xfrm>
          <a:prstGeom prst="can">
            <a:avLst/>
          </a:prstGeom>
          <a:solidFill>
            <a:srgbClr val="00B0F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1572426" y="545803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0070C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存储区</a:t>
            </a:r>
            <a:endParaRPr lang="zh-CN" altLang="en-US" dirty="0">
              <a:solidFill>
                <a:srgbClr val="0070C0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7236296" y="2312876"/>
            <a:ext cx="864096" cy="432048"/>
          </a:xfrm>
          <a:prstGeom prst="roundRect">
            <a:avLst/>
          </a:prstGeom>
          <a:solidFill>
            <a:srgbClr val="92D050"/>
          </a:solidFill>
          <a:ln w="31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CPU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5" name="圆角矩形 14"/>
          <p:cNvSpPr/>
          <p:nvPr/>
        </p:nvSpPr>
        <p:spPr>
          <a:xfrm>
            <a:off x="5868144" y="2322560"/>
            <a:ext cx="864096" cy="432048"/>
          </a:xfrm>
          <a:prstGeom prst="roundRect">
            <a:avLst/>
          </a:prstGeom>
          <a:solidFill>
            <a:srgbClr val="92D050"/>
          </a:solidFill>
          <a:ln w="31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CPU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7236296" y="2898624"/>
            <a:ext cx="864096" cy="432048"/>
          </a:xfrm>
          <a:prstGeom prst="roundRect">
            <a:avLst/>
          </a:prstGeom>
          <a:solidFill>
            <a:srgbClr val="92D050"/>
          </a:solidFill>
          <a:ln w="31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CPU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5868144" y="2908308"/>
            <a:ext cx="864096" cy="432048"/>
          </a:xfrm>
          <a:prstGeom prst="roundRect">
            <a:avLst/>
          </a:prstGeom>
          <a:solidFill>
            <a:srgbClr val="92D050"/>
          </a:solidFill>
          <a:ln w="31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CPU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7236296" y="3501008"/>
            <a:ext cx="864096" cy="432048"/>
          </a:xfrm>
          <a:prstGeom prst="roundRect">
            <a:avLst/>
          </a:prstGeom>
          <a:solidFill>
            <a:srgbClr val="92D050"/>
          </a:solidFill>
          <a:ln w="31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CPU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5868144" y="3510692"/>
            <a:ext cx="864096" cy="432048"/>
          </a:xfrm>
          <a:prstGeom prst="roundRect">
            <a:avLst/>
          </a:prstGeom>
          <a:solidFill>
            <a:srgbClr val="92D050"/>
          </a:solidFill>
          <a:ln w="31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CPU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1" name="肘形连接符 20"/>
          <p:cNvCxnSpPr>
            <a:stCxn id="14" idx="1"/>
            <a:endCxn id="18" idx="1"/>
          </p:cNvCxnSpPr>
          <p:nvPr/>
        </p:nvCxnSpPr>
        <p:spPr>
          <a:xfrm rot="10800000" flipV="1">
            <a:off x="7236296" y="2528900"/>
            <a:ext cx="12700" cy="1188132"/>
          </a:xfrm>
          <a:prstGeom prst="bentConnector3">
            <a:avLst>
              <a:gd name="adj1" fmla="val 1800000"/>
            </a:avLst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肘形连接符 21"/>
          <p:cNvCxnSpPr>
            <a:stCxn id="16" idx="1"/>
            <a:endCxn id="29" idx="1"/>
          </p:cNvCxnSpPr>
          <p:nvPr/>
        </p:nvCxnSpPr>
        <p:spPr>
          <a:xfrm rot="10800000" flipV="1">
            <a:off x="7236296" y="3114648"/>
            <a:ext cx="12700" cy="1166268"/>
          </a:xfrm>
          <a:prstGeom prst="bentConnector3">
            <a:avLst>
              <a:gd name="adj1" fmla="val 1800000"/>
            </a:avLst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圆角矩形 28"/>
          <p:cNvSpPr/>
          <p:nvPr/>
        </p:nvSpPr>
        <p:spPr>
          <a:xfrm>
            <a:off x="7236296" y="4064892"/>
            <a:ext cx="864096" cy="432048"/>
          </a:xfrm>
          <a:prstGeom prst="roundRect">
            <a:avLst/>
          </a:prstGeom>
          <a:solidFill>
            <a:srgbClr val="92D050"/>
          </a:solidFill>
          <a:ln w="31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CPU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0" name="圆角矩形 29"/>
          <p:cNvSpPr/>
          <p:nvPr/>
        </p:nvSpPr>
        <p:spPr>
          <a:xfrm>
            <a:off x="5868144" y="4074576"/>
            <a:ext cx="864096" cy="432048"/>
          </a:xfrm>
          <a:prstGeom prst="roundRect">
            <a:avLst/>
          </a:prstGeom>
          <a:solidFill>
            <a:srgbClr val="92D050"/>
          </a:solidFill>
          <a:ln w="31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CPU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2" name="肘形连接符 31"/>
          <p:cNvCxnSpPr>
            <a:stCxn id="15" idx="1"/>
            <a:endCxn id="19" idx="1"/>
          </p:cNvCxnSpPr>
          <p:nvPr/>
        </p:nvCxnSpPr>
        <p:spPr>
          <a:xfrm rot="10800000" flipV="1">
            <a:off x="5868144" y="2538584"/>
            <a:ext cx="12700" cy="1188132"/>
          </a:xfrm>
          <a:prstGeom prst="bentConnector3">
            <a:avLst>
              <a:gd name="adj1" fmla="val 1800000"/>
            </a:avLst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肘形连接符 32"/>
          <p:cNvCxnSpPr>
            <a:stCxn id="17" idx="1"/>
            <a:endCxn id="30" idx="1"/>
          </p:cNvCxnSpPr>
          <p:nvPr/>
        </p:nvCxnSpPr>
        <p:spPr>
          <a:xfrm rot="10800000" flipV="1">
            <a:off x="5868144" y="3124332"/>
            <a:ext cx="12700" cy="1166268"/>
          </a:xfrm>
          <a:prstGeom prst="bentConnector3">
            <a:avLst>
              <a:gd name="adj1" fmla="val 1800000"/>
            </a:avLst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>
            <a:stCxn id="8" idx="0"/>
          </p:cNvCxnSpPr>
          <p:nvPr/>
        </p:nvCxnSpPr>
        <p:spPr>
          <a:xfrm>
            <a:off x="3201988" y="3429000"/>
            <a:ext cx="3818284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/>
          <p:cNvSpPr txBox="1"/>
          <p:nvPr/>
        </p:nvSpPr>
        <p:spPr>
          <a:xfrm>
            <a:off x="3823503" y="30596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latin typeface="幼圆" panose="02010509060101010101" pitchFamily="49" charset="-122"/>
                <a:ea typeface="幼圆" panose="02010509060101010101" pitchFamily="49" charset="-122"/>
              </a:rPr>
              <a:t>存储网络</a:t>
            </a:r>
            <a:endParaRPr lang="zh-CN" altLang="en-US" dirty="0"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6617694" y="535694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0070C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计算区</a:t>
            </a:r>
            <a:endParaRPr lang="zh-CN" altLang="en-US" dirty="0">
              <a:solidFill>
                <a:srgbClr val="0070C0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44" name="圆角矩形 43"/>
          <p:cNvSpPr/>
          <p:nvPr/>
        </p:nvSpPr>
        <p:spPr>
          <a:xfrm>
            <a:off x="1738896" y="4688240"/>
            <a:ext cx="1421386" cy="3478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rgbClr val="002060"/>
                </a:solidFill>
              </a:rPr>
              <a:t>存储服务器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45" name="圆角矩形 44"/>
          <p:cNvSpPr/>
          <p:nvPr/>
        </p:nvSpPr>
        <p:spPr>
          <a:xfrm>
            <a:off x="6300192" y="4689695"/>
            <a:ext cx="1512168" cy="3478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2060"/>
                </a:solidFill>
              </a:rPr>
              <a:t>存储</a:t>
            </a:r>
            <a:r>
              <a:rPr lang="zh-CN" altLang="en-US" dirty="0" smtClean="0">
                <a:solidFill>
                  <a:srgbClr val="002060"/>
                </a:solidFill>
              </a:rPr>
              <a:t>客户端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46" name="椭圆 45"/>
          <p:cNvSpPr/>
          <p:nvPr/>
        </p:nvSpPr>
        <p:spPr>
          <a:xfrm>
            <a:off x="3056498" y="4532045"/>
            <a:ext cx="3387709" cy="684631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分布式</a:t>
            </a:r>
            <a:r>
              <a:rPr lang="zh-CN" altLang="en-US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文件系统</a:t>
            </a:r>
            <a:endParaRPr lang="zh-CN" altLang="en-US" dirty="0"/>
          </a:p>
        </p:txBody>
      </p:sp>
      <p:sp>
        <p:nvSpPr>
          <p:cNvPr id="52" name="爆炸形 1 51"/>
          <p:cNvSpPr/>
          <p:nvPr/>
        </p:nvSpPr>
        <p:spPr>
          <a:xfrm>
            <a:off x="3378562" y="3429000"/>
            <a:ext cx="2160240" cy="1103045"/>
          </a:xfrm>
          <a:prstGeom prst="irregularSeal1">
            <a:avLst/>
          </a:prstGeom>
          <a:solidFill>
            <a:schemeClr val="bg2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IO</a:t>
            </a:r>
            <a:r>
              <a:rPr lang="zh-CN" altLang="en-US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瓶颈</a:t>
            </a:r>
            <a:endParaRPr lang="zh-CN" altLang="en-US" dirty="0">
              <a:solidFill>
                <a:schemeClr val="tx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8710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高能物理海量数据管理的挑战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932040" y="1484784"/>
            <a:ext cx="3404200" cy="216059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lvl="1">
              <a:lnSpc>
                <a:spcPct val="140000"/>
              </a:lnSpc>
              <a:buSzPct val="90000"/>
            </a:pPr>
            <a:r>
              <a:rPr kumimoji="1" lang="zh-CN" altLang="en-US" sz="2400" dirty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Times New Roman" panose="02020603050405020304" pitchFamily="18" charset="0"/>
              </a:rPr>
              <a:t>海量实验数据需要高效管理与分析，传统方式采用文件管理，难以满足</a:t>
            </a:r>
            <a:r>
              <a:rPr kumimoji="1" lang="zh-CN" altLang="en-US" sz="2400" dirty="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Times New Roman" panose="02020603050405020304" pitchFamily="18" charset="0"/>
              </a:rPr>
              <a:t>需求</a:t>
            </a:r>
            <a:endParaRPr lang="zh-CN" altLang="en-US" sz="2400" dirty="0">
              <a:solidFill>
                <a:srgbClr val="203C96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27584" y="1484784"/>
            <a:ext cx="3384376" cy="2160591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0" lvl="1">
              <a:lnSpc>
                <a:spcPct val="140000"/>
              </a:lnSpc>
              <a:buSzPct val="90000"/>
            </a:pPr>
            <a:r>
              <a:rPr kumimoji="1" lang="zh-CN" altLang="en-US" sz="2400" dirty="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Times New Roman" panose="02020603050405020304" pitchFamily="18" charset="0"/>
              </a:rPr>
              <a:t>高能物理实验数据已经超过</a:t>
            </a:r>
            <a:r>
              <a:rPr kumimoji="1" lang="en-US" altLang="zh-CN" sz="2400" dirty="0" smtClean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Times New Roman" panose="02020603050405020304" pitchFamily="18" charset="0"/>
              </a:rPr>
              <a:t>200PB</a:t>
            </a:r>
            <a:r>
              <a:rPr kumimoji="1" lang="zh-CN" altLang="en-US" sz="2400" dirty="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Times New Roman" panose="02020603050405020304" pitchFamily="18" charset="0"/>
              </a:rPr>
              <a:t>，未来将会超过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Times New Roman" panose="02020603050405020304" pitchFamily="18" charset="0"/>
              </a:rPr>
              <a:t>1</a:t>
            </a:r>
            <a:r>
              <a:rPr kumimoji="1" lang="en-US" altLang="zh-CN" sz="2400" dirty="0" smtClean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Times New Roman" panose="02020603050405020304" pitchFamily="18" charset="0"/>
              </a:rPr>
              <a:t>EB</a:t>
            </a:r>
            <a:r>
              <a:rPr kumimoji="1" lang="zh-CN" altLang="en-US" sz="2400" dirty="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Times New Roman" panose="02020603050405020304" pitchFamily="18" charset="0"/>
              </a:rPr>
              <a:t>，管理事例数将达到</a:t>
            </a:r>
            <a:r>
              <a:rPr kumimoji="1" lang="zh-CN" altLang="en-US" sz="2400" dirty="0" smtClean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Times New Roman" panose="02020603050405020304" pitchFamily="18" charset="0"/>
              </a:rPr>
              <a:t>千万亿</a:t>
            </a:r>
            <a:r>
              <a:rPr kumimoji="1" lang="zh-CN" altLang="en-US" sz="2400" dirty="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Times New Roman" panose="02020603050405020304" pitchFamily="18" charset="0"/>
              </a:rPr>
              <a:t>级别</a:t>
            </a:r>
          </a:p>
        </p:txBody>
      </p:sp>
      <p:sp>
        <p:nvSpPr>
          <p:cNvPr id="13" name="下箭头 12"/>
          <p:cNvSpPr/>
          <p:nvPr/>
        </p:nvSpPr>
        <p:spPr>
          <a:xfrm>
            <a:off x="4067944" y="4221088"/>
            <a:ext cx="720080" cy="86409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5" name="矩形 134"/>
          <p:cNvSpPr/>
          <p:nvPr/>
        </p:nvSpPr>
        <p:spPr>
          <a:xfrm>
            <a:off x="179512" y="5157192"/>
            <a:ext cx="8712968" cy="6480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tx1"/>
                </a:solidFill>
                <a:ea typeface="幼圆" panose="02010509060101010101" pitchFamily="49" charset="-122"/>
              </a:rPr>
              <a:t>基于文件和</a:t>
            </a:r>
            <a:r>
              <a:rPr lang="en-US" altLang="zh-CN" sz="3200" dirty="0">
                <a:solidFill>
                  <a:schemeClr val="tx1"/>
                </a:solidFill>
                <a:ea typeface="幼圆" panose="02010509060101010101" pitchFamily="49" charset="-122"/>
              </a:rPr>
              <a:t>NOSQL</a:t>
            </a:r>
            <a:r>
              <a:rPr lang="zh-CN" altLang="en-US" sz="3200" dirty="0">
                <a:solidFill>
                  <a:schemeClr val="tx1"/>
                </a:solidFill>
                <a:ea typeface="幼圆" panose="02010509060101010101" pitchFamily="49" charset="-122"/>
              </a:rPr>
              <a:t>数据索引的融合数据管理架构</a:t>
            </a:r>
          </a:p>
        </p:txBody>
      </p:sp>
    </p:spTree>
    <p:extLst>
      <p:ext uri="{BB962C8B-B14F-4D97-AF65-F5344CB8AC3E}">
        <p14:creationId xmlns:p14="http://schemas.microsoft.com/office/powerpoint/2010/main" val="27496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研究思路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09110" y="5894383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传统方式：基于文件的数据管理</a:t>
            </a:r>
            <a:endParaRPr lang="zh-CN" altLang="en-US" dirty="0"/>
          </a:p>
        </p:txBody>
      </p:sp>
      <p:grpSp>
        <p:nvGrpSpPr>
          <p:cNvPr id="30" name="组合 29"/>
          <p:cNvGrpSpPr/>
          <p:nvPr/>
        </p:nvGrpSpPr>
        <p:grpSpPr>
          <a:xfrm>
            <a:off x="539552" y="4335100"/>
            <a:ext cx="1080120" cy="936104"/>
            <a:chOff x="4716016" y="3356992"/>
            <a:chExt cx="1080120" cy="1008112"/>
          </a:xfrm>
        </p:grpSpPr>
        <p:grpSp>
          <p:nvGrpSpPr>
            <p:cNvPr id="28" name="组合 27"/>
            <p:cNvGrpSpPr/>
            <p:nvPr/>
          </p:nvGrpSpPr>
          <p:grpSpPr>
            <a:xfrm>
              <a:off x="4860032" y="3501008"/>
              <a:ext cx="720080" cy="601197"/>
              <a:chOff x="4499992" y="3068960"/>
              <a:chExt cx="1080120" cy="1033245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4860032" y="3068960"/>
                <a:ext cx="360040" cy="216024"/>
              </a:xfrm>
              <a:prstGeom prst="rect">
                <a:avLst/>
              </a:prstGeom>
              <a:solidFill>
                <a:srgbClr val="CCECF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4499992" y="3429000"/>
                <a:ext cx="360040" cy="216024"/>
              </a:xfrm>
              <a:prstGeom prst="rect">
                <a:avLst/>
              </a:prstGeom>
              <a:solidFill>
                <a:srgbClr val="CCECF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5220072" y="3429000"/>
                <a:ext cx="360040" cy="216024"/>
              </a:xfrm>
              <a:prstGeom prst="rect">
                <a:avLst/>
              </a:prstGeom>
              <a:solidFill>
                <a:srgbClr val="CCECF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4655330" y="3886178"/>
                <a:ext cx="360040" cy="216024"/>
              </a:xfrm>
              <a:prstGeom prst="rect">
                <a:avLst/>
              </a:prstGeom>
              <a:solidFill>
                <a:srgbClr val="CCECF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5170709" y="3886181"/>
                <a:ext cx="360040" cy="216024"/>
              </a:xfrm>
              <a:prstGeom prst="rect">
                <a:avLst/>
              </a:prstGeom>
              <a:solidFill>
                <a:srgbClr val="CCECF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9" name="肘形连接符 8"/>
              <p:cNvCxnSpPr>
                <a:stCxn id="7" idx="2"/>
                <a:endCxn id="10" idx="0"/>
              </p:cNvCxnSpPr>
              <p:nvPr/>
            </p:nvCxnSpPr>
            <p:spPr>
              <a:xfrm rot="5400000">
                <a:off x="4788024" y="3176972"/>
                <a:ext cx="144016" cy="36004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肘形连接符 15"/>
              <p:cNvCxnSpPr>
                <a:stCxn id="7" idx="2"/>
                <a:endCxn id="11" idx="0"/>
              </p:cNvCxnSpPr>
              <p:nvPr/>
            </p:nvCxnSpPr>
            <p:spPr>
              <a:xfrm rot="16200000" flipH="1">
                <a:off x="5148064" y="3176972"/>
                <a:ext cx="144016" cy="36004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肘形连接符 18"/>
              <p:cNvCxnSpPr>
                <a:stCxn id="10" idx="2"/>
                <a:endCxn id="12" idx="0"/>
              </p:cNvCxnSpPr>
              <p:nvPr/>
            </p:nvCxnSpPr>
            <p:spPr>
              <a:xfrm rot="16200000" flipH="1">
                <a:off x="4637104" y="3687932"/>
                <a:ext cx="241154" cy="155338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肘形连接符 22"/>
              <p:cNvCxnSpPr>
                <a:stCxn id="10" idx="2"/>
                <a:endCxn id="13" idx="0"/>
              </p:cNvCxnSpPr>
              <p:nvPr/>
            </p:nvCxnSpPr>
            <p:spPr>
              <a:xfrm rot="16200000" flipH="1">
                <a:off x="4894792" y="3430243"/>
                <a:ext cx="241157" cy="670717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椭圆 28"/>
            <p:cNvSpPr/>
            <p:nvPr/>
          </p:nvSpPr>
          <p:spPr>
            <a:xfrm>
              <a:off x="4716016" y="3356992"/>
              <a:ext cx="1080120" cy="1008112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3175">
                  <a:solidFill>
                    <a:schemeClr val="tx1"/>
                  </a:solidFill>
                </a:ln>
                <a:noFill/>
              </a:endParaRPr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716861" y="527331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事例文件</a:t>
            </a:r>
            <a:endParaRPr lang="zh-CN" altLang="en-US" dirty="0"/>
          </a:p>
        </p:txBody>
      </p:sp>
      <p:grpSp>
        <p:nvGrpSpPr>
          <p:cNvPr id="33" name="组合 32"/>
          <p:cNvGrpSpPr/>
          <p:nvPr/>
        </p:nvGrpSpPr>
        <p:grpSpPr>
          <a:xfrm>
            <a:off x="1727895" y="4337207"/>
            <a:ext cx="1080120" cy="936104"/>
            <a:chOff x="4716016" y="3356992"/>
            <a:chExt cx="1080120" cy="1008112"/>
          </a:xfrm>
        </p:grpSpPr>
        <p:grpSp>
          <p:nvGrpSpPr>
            <p:cNvPr id="34" name="组合 33"/>
            <p:cNvGrpSpPr/>
            <p:nvPr/>
          </p:nvGrpSpPr>
          <p:grpSpPr>
            <a:xfrm>
              <a:off x="4860032" y="3501008"/>
              <a:ext cx="720080" cy="601197"/>
              <a:chOff x="4499992" y="3068960"/>
              <a:chExt cx="1080120" cy="1033245"/>
            </a:xfrm>
          </p:grpSpPr>
          <p:sp>
            <p:nvSpPr>
              <p:cNvPr id="36" name="矩形 35"/>
              <p:cNvSpPr/>
              <p:nvPr/>
            </p:nvSpPr>
            <p:spPr>
              <a:xfrm>
                <a:off x="4860032" y="3068960"/>
                <a:ext cx="360040" cy="216024"/>
              </a:xfrm>
              <a:prstGeom prst="rect">
                <a:avLst/>
              </a:prstGeom>
              <a:solidFill>
                <a:srgbClr val="CCECF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7" name="矩形 36"/>
              <p:cNvSpPr/>
              <p:nvPr/>
            </p:nvSpPr>
            <p:spPr>
              <a:xfrm>
                <a:off x="4499992" y="3429000"/>
                <a:ext cx="360040" cy="216024"/>
              </a:xfrm>
              <a:prstGeom prst="rect">
                <a:avLst/>
              </a:prstGeom>
              <a:solidFill>
                <a:srgbClr val="CCECF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8" name="矩形 37"/>
              <p:cNvSpPr/>
              <p:nvPr/>
            </p:nvSpPr>
            <p:spPr>
              <a:xfrm>
                <a:off x="5220072" y="3429000"/>
                <a:ext cx="360040" cy="216024"/>
              </a:xfrm>
              <a:prstGeom prst="rect">
                <a:avLst/>
              </a:prstGeom>
              <a:solidFill>
                <a:srgbClr val="CCECF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9" name="矩形 38"/>
              <p:cNvSpPr/>
              <p:nvPr/>
            </p:nvSpPr>
            <p:spPr>
              <a:xfrm>
                <a:off x="4655330" y="3886178"/>
                <a:ext cx="360040" cy="216024"/>
              </a:xfrm>
              <a:prstGeom prst="rect">
                <a:avLst/>
              </a:prstGeom>
              <a:solidFill>
                <a:srgbClr val="CCECF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矩形 39"/>
              <p:cNvSpPr/>
              <p:nvPr/>
            </p:nvSpPr>
            <p:spPr>
              <a:xfrm>
                <a:off x="5170709" y="3886181"/>
                <a:ext cx="360040" cy="216024"/>
              </a:xfrm>
              <a:prstGeom prst="rect">
                <a:avLst/>
              </a:prstGeom>
              <a:solidFill>
                <a:srgbClr val="CCECF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41" name="肘形连接符 40"/>
              <p:cNvCxnSpPr>
                <a:stCxn id="36" idx="2"/>
                <a:endCxn id="37" idx="0"/>
              </p:cNvCxnSpPr>
              <p:nvPr/>
            </p:nvCxnSpPr>
            <p:spPr>
              <a:xfrm rot="5400000">
                <a:off x="4788024" y="3176972"/>
                <a:ext cx="144016" cy="36004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肘形连接符 41"/>
              <p:cNvCxnSpPr>
                <a:stCxn id="36" idx="2"/>
                <a:endCxn id="38" idx="0"/>
              </p:cNvCxnSpPr>
              <p:nvPr/>
            </p:nvCxnSpPr>
            <p:spPr>
              <a:xfrm rot="16200000" flipH="1">
                <a:off x="5148064" y="3176972"/>
                <a:ext cx="144016" cy="36004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肘形连接符 42"/>
              <p:cNvCxnSpPr>
                <a:stCxn id="37" idx="2"/>
                <a:endCxn id="39" idx="0"/>
              </p:cNvCxnSpPr>
              <p:nvPr/>
            </p:nvCxnSpPr>
            <p:spPr>
              <a:xfrm rot="16200000" flipH="1">
                <a:off x="4637104" y="3687932"/>
                <a:ext cx="241154" cy="155338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肘形连接符 43"/>
              <p:cNvCxnSpPr>
                <a:stCxn id="37" idx="2"/>
                <a:endCxn id="40" idx="0"/>
              </p:cNvCxnSpPr>
              <p:nvPr/>
            </p:nvCxnSpPr>
            <p:spPr>
              <a:xfrm rot="16200000" flipH="1">
                <a:off x="4894792" y="3430243"/>
                <a:ext cx="241157" cy="670717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椭圆 34"/>
            <p:cNvSpPr/>
            <p:nvPr/>
          </p:nvSpPr>
          <p:spPr>
            <a:xfrm>
              <a:off x="4716016" y="3356992"/>
              <a:ext cx="1080120" cy="1008112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3175">
                  <a:solidFill>
                    <a:schemeClr val="tx1"/>
                  </a:solidFill>
                </a:ln>
                <a:noFill/>
              </a:endParaRPr>
            </a:p>
          </p:txBody>
        </p:sp>
      </p:grpSp>
      <p:sp>
        <p:nvSpPr>
          <p:cNvPr id="45" name="文本框 44"/>
          <p:cNvSpPr txBox="1"/>
          <p:nvPr/>
        </p:nvSpPr>
        <p:spPr>
          <a:xfrm>
            <a:off x="1905204" y="5275418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事例文件</a:t>
            </a:r>
            <a:endParaRPr lang="zh-CN" altLang="en-US" dirty="0"/>
          </a:p>
        </p:txBody>
      </p:sp>
      <p:sp>
        <p:nvSpPr>
          <p:cNvPr id="31" name="矩形 30"/>
          <p:cNvSpPr/>
          <p:nvPr/>
        </p:nvSpPr>
        <p:spPr>
          <a:xfrm>
            <a:off x="885359" y="3461924"/>
            <a:ext cx="1651943" cy="6560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chemeClr val="tx1"/>
                </a:solidFill>
              </a:rPr>
              <a:t>基于文件的事例过滤和筛选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883465" y="2492872"/>
            <a:ext cx="1651943" cy="6560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chemeClr val="tx1"/>
                </a:solidFill>
              </a:rPr>
              <a:t>基于文件的事例读取与分析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901923" y="1526731"/>
            <a:ext cx="1651943" cy="6560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chemeClr val="tx1"/>
                </a:solidFill>
              </a:rPr>
              <a:t>基于单域的事例文件管理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6" name="上箭头 45"/>
          <p:cNvSpPr/>
          <p:nvPr/>
        </p:nvSpPr>
        <p:spPr>
          <a:xfrm>
            <a:off x="1582697" y="3148879"/>
            <a:ext cx="234573" cy="313045"/>
          </a:xfrm>
          <a:prstGeom prst="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上箭头 49"/>
          <p:cNvSpPr/>
          <p:nvPr/>
        </p:nvSpPr>
        <p:spPr>
          <a:xfrm>
            <a:off x="1592149" y="2192333"/>
            <a:ext cx="234573" cy="313045"/>
          </a:xfrm>
          <a:prstGeom prst="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/>
          <p:cNvSpPr/>
          <p:nvPr/>
        </p:nvSpPr>
        <p:spPr>
          <a:xfrm>
            <a:off x="4103399" y="1191761"/>
            <a:ext cx="4717073" cy="4392488"/>
          </a:xfrm>
          <a:prstGeom prst="rect">
            <a:avLst/>
          </a:prstGeom>
          <a:noFill/>
          <a:ln w="31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文本框 51"/>
          <p:cNvSpPr txBox="1"/>
          <p:nvPr/>
        </p:nvSpPr>
        <p:spPr>
          <a:xfrm>
            <a:off x="4902650" y="5847262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本项目：基于事例的数据管理</a:t>
            </a:r>
            <a:endParaRPr lang="zh-CN" altLang="en-US" dirty="0"/>
          </a:p>
        </p:txBody>
      </p:sp>
      <p:grpSp>
        <p:nvGrpSpPr>
          <p:cNvPr id="66" name="组合 65"/>
          <p:cNvGrpSpPr/>
          <p:nvPr/>
        </p:nvGrpSpPr>
        <p:grpSpPr>
          <a:xfrm>
            <a:off x="6414437" y="4408229"/>
            <a:ext cx="1080120" cy="936104"/>
            <a:chOff x="4716016" y="3356992"/>
            <a:chExt cx="1080120" cy="1008112"/>
          </a:xfrm>
        </p:grpSpPr>
        <p:grpSp>
          <p:nvGrpSpPr>
            <p:cNvPr id="67" name="组合 66"/>
            <p:cNvGrpSpPr/>
            <p:nvPr/>
          </p:nvGrpSpPr>
          <p:grpSpPr>
            <a:xfrm>
              <a:off x="4860032" y="3501008"/>
              <a:ext cx="720080" cy="601197"/>
              <a:chOff x="4499992" y="3068960"/>
              <a:chExt cx="1080120" cy="1033245"/>
            </a:xfrm>
          </p:grpSpPr>
          <p:sp>
            <p:nvSpPr>
              <p:cNvPr id="69" name="矩形 68"/>
              <p:cNvSpPr/>
              <p:nvPr/>
            </p:nvSpPr>
            <p:spPr>
              <a:xfrm>
                <a:off x="4860032" y="3068960"/>
                <a:ext cx="360040" cy="216024"/>
              </a:xfrm>
              <a:prstGeom prst="rect">
                <a:avLst/>
              </a:prstGeom>
              <a:solidFill>
                <a:srgbClr val="CCECF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0" name="矩形 69"/>
              <p:cNvSpPr/>
              <p:nvPr/>
            </p:nvSpPr>
            <p:spPr>
              <a:xfrm>
                <a:off x="4499992" y="3429000"/>
                <a:ext cx="360040" cy="216024"/>
              </a:xfrm>
              <a:prstGeom prst="rect">
                <a:avLst/>
              </a:prstGeom>
              <a:solidFill>
                <a:srgbClr val="CCECF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1" name="矩形 70"/>
              <p:cNvSpPr/>
              <p:nvPr/>
            </p:nvSpPr>
            <p:spPr>
              <a:xfrm>
                <a:off x="5220072" y="3429000"/>
                <a:ext cx="360040" cy="216024"/>
              </a:xfrm>
              <a:prstGeom prst="rect">
                <a:avLst/>
              </a:prstGeom>
              <a:solidFill>
                <a:srgbClr val="CCECF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2" name="矩形 71"/>
              <p:cNvSpPr/>
              <p:nvPr/>
            </p:nvSpPr>
            <p:spPr>
              <a:xfrm>
                <a:off x="4655330" y="3886178"/>
                <a:ext cx="360040" cy="216024"/>
              </a:xfrm>
              <a:prstGeom prst="rect">
                <a:avLst/>
              </a:prstGeom>
              <a:solidFill>
                <a:srgbClr val="CCECF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3" name="矩形 72"/>
              <p:cNvSpPr/>
              <p:nvPr/>
            </p:nvSpPr>
            <p:spPr>
              <a:xfrm>
                <a:off x="5170709" y="3886181"/>
                <a:ext cx="360040" cy="216024"/>
              </a:xfrm>
              <a:prstGeom prst="rect">
                <a:avLst/>
              </a:prstGeom>
              <a:solidFill>
                <a:srgbClr val="CCECF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74" name="肘形连接符 73"/>
              <p:cNvCxnSpPr>
                <a:stCxn id="69" idx="2"/>
                <a:endCxn id="70" idx="0"/>
              </p:cNvCxnSpPr>
              <p:nvPr/>
            </p:nvCxnSpPr>
            <p:spPr>
              <a:xfrm rot="5400000">
                <a:off x="4788024" y="3176972"/>
                <a:ext cx="144016" cy="36004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肘形连接符 74"/>
              <p:cNvCxnSpPr>
                <a:stCxn id="69" idx="2"/>
                <a:endCxn id="71" idx="0"/>
              </p:cNvCxnSpPr>
              <p:nvPr/>
            </p:nvCxnSpPr>
            <p:spPr>
              <a:xfrm rot="16200000" flipH="1">
                <a:off x="5148064" y="3176972"/>
                <a:ext cx="144016" cy="36004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肘形连接符 75"/>
              <p:cNvCxnSpPr>
                <a:stCxn id="70" idx="2"/>
                <a:endCxn id="72" idx="0"/>
              </p:cNvCxnSpPr>
              <p:nvPr/>
            </p:nvCxnSpPr>
            <p:spPr>
              <a:xfrm rot="16200000" flipH="1">
                <a:off x="4637104" y="3687932"/>
                <a:ext cx="241154" cy="155338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肘形连接符 76"/>
              <p:cNvCxnSpPr>
                <a:stCxn id="70" idx="2"/>
                <a:endCxn id="73" idx="0"/>
              </p:cNvCxnSpPr>
              <p:nvPr/>
            </p:nvCxnSpPr>
            <p:spPr>
              <a:xfrm rot="16200000" flipH="1">
                <a:off x="4894792" y="3430243"/>
                <a:ext cx="241157" cy="670717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椭圆 67"/>
            <p:cNvSpPr/>
            <p:nvPr/>
          </p:nvSpPr>
          <p:spPr>
            <a:xfrm>
              <a:off x="4716016" y="3356992"/>
              <a:ext cx="1080120" cy="1008112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3175">
                  <a:solidFill>
                    <a:schemeClr val="tx1"/>
                  </a:solidFill>
                </a:ln>
                <a:noFill/>
              </a:endParaRPr>
            </a:p>
          </p:txBody>
        </p:sp>
      </p:grpSp>
      <p:sp>
        <p:nvSpPr>
          <p:cNvPr id="78" name="文本框 77"/>
          <p:cNvSpPr txBox="1"/>
          <p:nvPr/>
        </p:nvSpPr>
        <p:spPr>
          <a:xfrm>
            <a:off x="6471733" y="5321185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事例文件</a:t>
            </a:r>
            <a:endParaRPr lang="zh-CN" altLang="en-US" dirty="0"/>
          </a:p>
        </p:txBody>
      </p:sp>
      <p:sp>
        <p:nvSpPr>
          <p:cNvPr id="84" name="上箭头 83"/>
          <p:cNvSpPr/>
          <p:nvPr/>
        </p:nvSpPr>
        <p:spPr>
          <a:xfrm rot="5400000">
            <a:off x="3312070" y="2812151"/>
            <a:ext cx="360040" cy="1151707"/>
          </a:xfrm>
          <a:prstGeom prst="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5" name="组合 84"/>
          <p:cNvGrpSpPr/>
          <p:nvPr/>
        </p:nvGrpSpPr>
        <p:grpSpPr>
          <a:xfrm>
            <a:off x="7584081" y="4359892"/>
            <a:ext cx="1080120" cy="936104"/>
            <a:chOff x="4716016" y="3356992"/>
            <a:chExt cx="1080120" cy="1008112"/>
          </a:xfrm>
        </p:grpSpPr>
        <p:grpSp>
          <p:nvGrpSpPr>
            <p:cNvPr id="86" name="组合 85"/>
            <p:cNvGrpSpPr/>
            <p:nvPr/>
          </p:nvGrpSpPr>
          <p:grpSpPr>
            <a:xfrm>
              <a:off x="4860032" y="3501008"/>
              <a:ext cx="720080" cy="601197"/>
              <a:chOff x="4499992" y="3068960"/>
              <a:chExt cx="1080120" cy="1033245"/>
            </a:xfrm>
          </p:grpSpPr>
          <p:sp>
            <p:nvSpPr>
              <p:cNvPr id="88" name="矩形 87"/>
              <p:cNvSpPr/>
              <p:nvPr/>
            </p:nvSpPr>
            <p:spPr>
              <a:xfrm>
                <a:off x="4860032" y="3068960"/>
                <a:ext cx="360040" cy="216024"/>
              </a:xfrm>
              <a:prstGeom prst="rect">
                <a:avLst/>
              </a:prstGeom>
              <a:solidFill>
                <a:srgbClr val="CCECF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9" name="矩形 88"/>
              <p:cNvSpPr/>
              <p:nvPr/>
            </p:nvSpPr>
            <p:spPr>
              <a:xfrm>
                <a:off x="4499992" y="3429000"/>
                <a:ext cx="360040" cy="216024"/>
              </a:xfrm>
              <a:prstGeom prst="rect">
                <a:avLst/>
              </a:prstGeom>
              <a:solidFill>
                <a:srgbClr val="CCECF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矩形 89"/>
              <p:cNvSpPr/>
              <p:nvPr/>
            </p:nvSpPr>
            <p:spPr>
              <a:xfrm>
                <a:off x="5220072" y="3429000"/>
                <a:ext cx="360040" cy="216024"/>
              </a:xfrm>
              <a:prstGeom prst="rect">
                <a:avLst/>
              </a:prstGeom>
              <a:solidFill>
                <a:srgbClr val="CCECF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矩形 90"/>
              <p:cNvSpPr/>
              <p:nvPr/>
            </p:nvSpPr>
            <p:spPr>
              <a:xfrm>
                <a:off x="4655330" y="3886178"/>
                <a:ext cx="360040" cy="216024"/>
              </a:xfrm>
              <a:prstGeom prst="rect">
                <a:avLst/>
              </a:prstGeom>
              <a:solidFill>
                <a:srgbClr val="CCECF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2" name="矩形 91"/>
              <p:cNvSpPr/>
              <p:nvPr/>
            </p:nvSpPr>
            <p:spPr>
              <a:xfrm>
                <a:off x="5170709" y="3886181"/>
                <a:ext cx="360040" cy="216024"/>
              </a:xfrm>
              <a:prstGeom prst="rect">
                <a:avLst/>
              </a:prstGeom>
              <a:solidFill>
                <a:srgbClr val="CCECFF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94" name="肘形连接符 93"/>
              <p:cNvCxnSpPr>
                <a:stCxn id="88" idx="2"/>
                <a:endCxn id="89" idx="0"/>
              </p:cNvCxnSpPr>
              <p:nvPr/>
            </p:nvCxnSpPr>
            <p:spPr>
              <a:xfrm rot="5400000">
                <a:off x="4788024" y="3176972"/>
                <a:ext cx="144016" cy="36004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肘形连接符 94"/>
              <p:cNvCxnSpPr>
                <a:stCxn id="88" idx="2"/>
                <a:endCxn id="90" idx="0"/>
              </p:cNvCxnSpPr>
              <p:nvPr/>
            </p:nvCxnSpPr>
            <p:spPr>
              <a:xfrm rot="16200000" flipH="1">
                <a:off x="5148064" y="3176972"/>
                <a:ext cx="144016" cy="36004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肘形连接符 95"/>
              <p:cNvCxnSpPr>
                <a:stCxn id="89" idx="2"/>
                <a:endCxn id="91" idx="0"/>
              </p:cNvCxnSpPr>
              <p:nvPr/>
            </p:nvCxnSpPr>
            <p:spPr>
              <a:xfrm rot="16200000" flipH="1">
                <a:off x="4637104" y="3687932"/>
                <a:ext cx="241154" cy="155338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肘形连接符 96"/>
              <p:cNvCxnSpPr>
                <a:stCxn id="89" idx="2"/>
                <a:endCxn id="92" idx="0"/>
              </p:cNvCxnSpPr>
              <p:nvPr/>
            </p:nvCxnSpPr>
            <p:spPr>
              <a:xfrm rot="16200000" flipH="1">
                <a:off x="4894792" y="3430243"/>
                <a:ext cx="241157" cy="670717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7" name="椭圆 86"/>
            <p:cNvSpPr/>
            <p:nvPr/>
          </p:nvSpPr>
          <p:spPr>
            <a:xfrm>
              <a:off x="4716016" y="3356992"/>
              <a:ext cx="1080120" cy="1008112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3175">
                  <a:solidFill>
                    <a:schemeClr val="tx1"/>
                  </a:solidFill>
                </a:ln>
                <a:noFill/>
              </a:endParaRPr>
            </a:p>
          </p:txBody>
        </p:sp>
      </p:grpSp>
      <p:sp>
        <p:nvSpPr>
          <p:cNvPr id="98" name="文本框 97"/>
          <p:cNvSpPr txBox="1"/>
          <p:nvPr/>
        </p:nvSpPr>
        <p:spPr>
          <a:xfrm>
            <a:off x="7761390" y="5298103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事例文件</a:t>
            </a:r>
            <a:endParaRPr lang="zh-CN" altLang="en-US" dirty="0"/>
          </a:p>
        </p:txBody>
      </p:sp>
      <p:sp>
        <p:nvSpPr>
          <p:cNvPr id="49" name="圆柱形 48"/>
          <p:cNvSpPr/>
          <p:nvPr/>
        </p:nvSpPr>
        <p:spPr>
          <a:xfrm>
            <a:off x="6890091" y="2327542"/>
            <a:ext cx="1778616" cy="1008112"/>
          </a:xfrm>
          <a:prstGeom prst="can">
            <a:avLst/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万亿级事例</a:t>
            </a:r>
            <a:r>
              <a:rPr lang="en-US" altLang="zh-CN" dirty="0" smtClean="0">
                <a:solidFill>
                  <a:schemeClr val="tx1"/>
                </a:solidFill>
              </a:rPr>
              <a:t/>
            </a:r>
            <a:br>
              <a:rPr lang="en-US" altLang="zh-CN" dirty="0" smtClean="0">
                <a:solidFill>
                  <a:schemeClr val="tx1"/>
                </a:solidFill>
              </a:rPr>
            </a:br>
            <a:r>
              <a:rPr lang="zh-CN" altLang="en-US" dirty="0" smtClean="0">
                <a:solidFill>
                  <a:schemeClr val="tx1"/>
                </a:solidFill>
              </a:rPr>
              <a:t>数据库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4644375" y="3461925"/>
            <a:ext cx="1651943" cy="5879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chemeClr val="tx1"/>
                </a:solidFill>
              </a:rPr>
              <a:t>基于</a:t>
            </a:r>
            <a:r>
              <a:rPr lang="zh-CN" altLang="en-US" sz="1600" dirty="0">
                <a:solidFill>
                  <a:schemeClr val="tx1"/>
                </a:solidFill>
              </a:rPr>
              <a:t>数据库的事例过滤和筛选</a:t>
            </a:r>
          </a:p>
        </p:txBody>
      </p:sp>
      <p:sp>
        <p:nvSpPr>
          <p:cNvPr id="100" name="矩形 99"/>
          <p:cNvSpPr/>
          <p:nvPr/>
        </p:nvSpPr>
        <p:spPr>
          <a:xfrm>
            <a:off x="4642481" y="2492872"/>
            <a:ext cx="1651943" cy="6560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chemeClr val="tx1"/>
                </a:solidFill>
              </a:rPr>
              <a:t>基于事例的并行处理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4660939" y="1526731"/>
            <a:ext cx="1651943" cy="6560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chemeClr val="tx1"/>
                </a:solidFill>
              </a:rPr>
              <a:t>跨域的事例数据管理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2" name="上箭头 101"/>
          <p:cNvSpPr/>
          <p:nvPr/>
        </p:nvSpPr>
        <p:spPr>
          <a:xfrm>
            <a:off x="5341713" y="3148879"/>
            <a:ext cx="234573" cy="313045"/>
          </a:xfrm>
          <a:prstGeom prst="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上箭头 102"/>
          <p:cNvSpPr/>
          <p:nvPr/>
        </p:nvSpPr>
        <p:spPr>
          <a:xfrm>
            <a:off x="5351165" y="2192333"/>
            <a:ext cx="234573" cy="313045"/>
          </a:xfrm>
          <a:prstGeom prst="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5" name="直接箭头连接符 104"/>
          <p:cNvCxnSpPr>
            <a:stCxn id="101" idx="3"/>
            <a:endCxn id="49" idx="2"/>
          </p:cNvCxnSpPr>
          <p:nvPr/>
        </p:nvCxnSpPr>
        <p:spPr>
          <a:xfrm>
            <a:off x="6312882" y="1854735"/>
            <a:ext cx="577209" cy="97686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接箭头连接符 105"/>
          <p:cNvCxnSpPr>
            <a:stCxn id="100" idx="3"/>
            <a:endCxn id="49" idx="2"/>
          </p:cNvCxnSpPr>
          <p:nvPr/>
        </p:nvCxnSpPr>
        <p:spPr>
          <a:xfrm>
            <a:off x="6294424" y="2820876"/>
            <a:ext cx="595667" cy="1072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接箭头连接符 108"/>
          <p:cNvCxnSpPr>
            <a:stCxn id="137" idx="3"/>
            <a:endCxn id="49" idx="2"/>
          </p:cNvCxnSpPr>
          <p:nvPr/>
        </p:nvCxnSpPr>
        <p:spPr>
          <a:xfrm flipV="1">
            <a:off x="6294422" y="2831598"/>
            <a:ext cx="595669" cy="180753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矩形 115"/>
          <p:cNvSpPr/>
          <p:nvPr/>
        </p:nvSpPr>
        <p:spPr>
          <a:xfrm>
            <a:off x="6953401" y="3657118"/>
            <a:ext cx="1651943" cy="427699"/>
          </a:xfrm>
          <a:prstGeom prst="rect">
            <a:avLst/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chemeClr val="tx1"/>
                </a:solidFill>
              </a:rPr>
              <a:t>事例特征抽取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cxnSp>
        <p:nvCxnSpPr>
          <p:cNvPr id="120" name="直接箭头连接符 119"/>
          <p:cNvCxnSpPr>
            <a:stCxn id="68" idx="7"/>
            <a:endCxn id="116" idx="2"/>
          </p:cNvCxnSpPr>
          <p:nvPr/>
        </p:nvCxnSpPr>
        <p:spPr>
          <a:xfrm flipV="1">
            <a:off x="7336377" y="4084817"/>
            <a:ext cx="442996" cy="4605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接箭头连接符 123"/>
          <p:cNvCxnSpPr>
            <a:stCxn id="87" idx="0"/>
            <a:endCxn id="116" idx="2"/>
          </p:cNvCxnSpPr>
          <p:nvPr/>
        </p:nvCxnSpPr>
        <p:spPr>
          <a:xfrm flipH="1" flipV="1">
            <a:off x="7779373" y="4084817"/>
            <a:ext cx="344768" cy="275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接箭头连接符 132"/>
          <p:cNvCxnSpPr>
            <a:stCxn id="116" idx="0"/>
            <a:endCxn id="49" idx="3"/>
          </p:cNvCxnSpPr>
          <p:nvPr/>
        </p:nvCxnSpPr>
        <p:spPr>
          <a:xfrm flipV="1">
            <a:off x="7779373" y="3335654"/>
            <a:ext cx="26" cy="3214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矩形 136"/>
          <p:cNvSpPr/>
          <p:nvPr/>
        </p:nvSpPr>
        <p:spPr>
          <a:xfrm>
            <a:off x="4642479" y="4367118"/>
            <a:ext cx="1651943" cy="5440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chemeClr val="tx1"/>
                </a:solidFill>
              </a:rPr>
              <a:t>事例索引、检索、缓存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cxnSp>
        <p:nvCxnSpPr>
          <p:cNvPr id="147" name="直接箭头连接符 146"/>
          <p:cNvCxnSpPr>
            <a:stCxn id="99" idx="3"/>
            <a:endCxn id="49" idx="2"/>
          </p:cNvCxnSpPr>
          <p:nvPr/>
        </p:nvCxnSpPr>
        <p:spPr>
          <a:xfrm flipV="1">
            <a:off x="6296318" y="2831598"/>
            <a:ext cx="593773" cy="92428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上箭头 150"/>
          <p:cNvSpPr/>
          <p:nvPr/>
        </p:nvSpPr>
        <p:spPr>
          <a:xfrm>
            <a:off x="5351163" y="4054073"/>
            <a:ext cx="234573" cy="313045"/>
          </a:xfrm>
          <a:prstGeom prst="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126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面向事例管理的主要优势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zh-CN" altLang="en-US" dirty="0" smtClean="0"/>
              <a:t>操作</a:t>
            </a:r>
            <a:r>
              <a:rPr lang="en-US" altLang="zh-CN" dirty="0" smtClean="0"/>
              <a:t>NOSQL</a:t>
            </a:r>
            <a:r>
              <a:rPr lang="zh-CN" altLang="en-US" dirty="0" smtClean="0"/>
              <a:t>数据库，筛选</a:t>
            </a:r>
            <a:r>
              <a:rPr lang="zh-CN" altLang="en-US" dirty="0"/>
              <a:t>事例</a:t>
            </a:r>
            <a:r>
              <a:rPr lang="zh-CN" altLang="en-US" dirty="0" smtClean="0"/>
              <a:t>快</a:t>
            </a:r>
            <a:endParaRPr lang="en-US" altLang="zh-CN" dirty="0" smtClean="0"/>
          </a:p>
          <a:p>
            <a:pPr lvl="1">
              <a:lnSpc>
                <a:spcPct val="120000"/>
              </a:lnSpc>
            </a:pPr>
            <a:r>
              <a:rPr lang="zh-CN" altLang="en-US" dirty="0" smtClean="0"/>
              <a:t>将</a:t>
            </a:r>
            <a:r>
              <a:rPr lang="en-US" altLang="zh-CN" dirty="0" smtClean="0"/>
              <a:t>DST</a:t>
            </a:r>
            <a:r>
              <a:rPr lang="zh-CN" altLang="en-US" dirty="0" smtClean="0"/>
              <a:t>中的事例特征抽取出来，在</a:t>
            </a:r>
            <a:r>
              <a:rPr lang="en-US" altLang="zh-CN" dirty="0" err="1" smtClean="0"/>
              <a:t>Hbase</a:t>
            </a:r>
            <a:r>
              <a:rPr lang="zh-CN" altLang="en-US" dirty="0" smtClean="0"/>
              <a:t>中建立索引</a:t>
            </a:r>
            <a:endParaRPr lang="en-US" altLang="zh-CN" dirty="0" smtClean="0"/>
          </a:p>
          <a:p>
            <a:pPr lvl="1">
              <a:lnSpc>
                <a:spcPct val="120000"/>
              </a:lnSpc>
            </a:pPr>
            <a:r>
              <a:rPr lang="zh-CN" altLang="en-US" dirty="0" smtClean="0"/>
              <a:t>直接从数据库筛选数据，不需要直接读取磁盘文件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基于事例的</a:t>
            </a:r>
            <a:r>
              <a:rPr lang="en-US" altLang="zh-CN" dirty="0"/>
              <a:t>SSD</a:t>
            </a:r>
            <a:r>
              <a:rPr lang="zh-CN" altLang="en-US" dirty="0" smtClean="0"/>
              <a:t>高速缓存，数据访问快</a:t>
            </a:r>
            <a:endParaRPr lang="en-US" altLang="zh-CN" dirty="0" smtClean="0"/>
          </a:p>
          <a:p>
            <a:pPr lvl="1">
              <a:lnSpc>
                <a:spcPct val="120000"/>
              </a:lnSpc>
            </a:pPr>
            <a:r>
              <a:rPr lang="zh-CN" altLang="en-US" dirty="0" smtClean="0"/>
              <a:t>将常用的</a:t>
            </a:r>
            <a:r>
              <a:rPr lang="en-US" altLang="zh-CN" dirty="0" smtClean="0"/>
              <a:t>DST</a:t>
            </a:r>
            <a:r>
              <a:rPr lang="zh-CN" altLang="en-US" dirty="0" smtClean="0"/>
              <a:t>文件缓存到</a:t>
            </a:r>
            <a:r>
              <a:rPr lang="en-US" altLang="zh-CN" dirty="0" smtClean="0"/>
              <a:t>SSD</a:t>
            </a:r>
            <a:r>
              <a:rPr lang="zh-CN" altLang="en-US" dirty="0" smtClean="0"/>
              <a:t>中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基于</a:t>
            </a:r>
            <a:r>
              <a:rPr lang="zh-CN" altLang="en-US" dirty="0"/>
              <a:t>事例的</a:t>
            </a:r>
            <a:r>
              <a:rPr lang="zh-CN" altLang="en-US" dirty="0" smtClean="0"/>
              <a:t>传输，数据传输快</a:t>
            </a:r>
            <a:endParaRPr lang="en-US" altLang="zh-CN" dirty="0"/>
          </a:p>
          <a:p>
            <a:pPr lvl="1">
              <a:lnSpc>
                <a:spcPct val="120000"/>
              </a:lnSpc>
            </a:pPr>
            <a:r>
              <a:rPr lang="zh-CN" altLang="en-US" dirty="0" smtClean="0"/>
              <a:t>在远程站点运行的作业，仅传输筛选后的事例，节省网络带宽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生成筛选样本索引文件，节省存储空间</a:t>
            </a:r>
            <a:endParaRPr lang="en-US" altLang="zh-CN" dirty="0" smtClean="0"/>
          </a:p>
          <a:p>
            <a:pPr lvl="1">
              <a:lnSpc>
                <a:spcPct val="120000"/>
              </a:lnSpc>
            </a:pPr>
            <a:r>
              <a:rPr lang="zh-CN" altLang="en-US" dirty="0" smtClean="0"/>
              <a:t>用户筛选后，仅生成事例的文件路径及偏移量的索引文件</a:t>
            </a:r>
            <a:endParaRPr lang="en-US" altLang="zh-CN" dirty="0" smtClean="0"/>
          </a:p>
          <a:p>
            <a:pPr lvl="1">
              <a:lnSpc>
                <a:spcPct val="120000"/>
              </a:lnSpc>
            </a:pPr>
            <a:r>
              <a:rPr lang="zh-CN" altLang="en-US" dirty="0"/>
              <a:t>不</a:t>
            </a:r>
            <a:r>
              <a:rPr lang="zh-CN" altLang="en-US" dirty="0" smtClean="0"/>
              <a:t>需要保存全部的事例数据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加快</a:t>
            </a:r>
            <a:r>
              <a:rPr lang="en-US" altLang="zh-CN" dirty="0" smtClean="0"/>
              <a:t>MPI</a:t>
            </a:r>
            <a:r>
              <a:rPr lang="zh-CN" altLang="en-US" dirty="0" smtClean="0"/>
              <a:t>并行处理效率</a:t>
            </a:r>
            <a:endParaRPr lang="en-US" altLang="zh-CN" dirty="0" smtClean="0"/>
          </a:p>
          <a:p>
            <a:pPr lvl="1">
              <a:lnSpc>
                <a:spcPct val="120000"/>
              </a:lnSpc>
            </a:pPr>
            <a:r>
              <a:rPr lang="zh-CN" altLang="en-US" dirty="0" smtClean="0"/>
              <a:t>在并行计算时，仅通过</a:t>
            </a:r>
            <a:r>
              <a:rPr lang="en-US" altLang="zh-CN" dirty="0" smtClean="0"/>
              <a:t>MPI</a:t>
            </a:r>
            <a:r>
              <a:rPr lang="zh-CN" altLang="en-US" dirty="0" smtClean="0"/>
              <a:t>传递事例索引，不需要传输事例数据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2643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494425" y="3963341"/>
            <a:ext cx="1923068" cy="3693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事例索引数据库</a:t>
            </a:r>
            <a:endParaRPr lang="en-US" altLang="zh-CN" dirty="0" smtClean="0"/>
          </a:p>
        </p:txBody>
      </p:sp>
      <p:sp>
        <p:nvSpPr>
          <p:cNvPr id="12" name="文本框 11"/>
          <p:cNvSpPr txBox="1"/>
          <p:nvPr/>
        </p:nvSpPr>
        <p:spPr>
          <a:xfrm>
            <a:off x="3486953" y="4559589"/>
            <a:ext cx="1923068" cy="3693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事例特征抽取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1731656" y="3074523"/>
            <a:ext cx="1923067" cy="3693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面向事例的缓存</a:t>
            </a:r>
            <a:endParaRPr lang="zh-CN" altLang="en-US" dirty="0"/>
          </a:p>
        </p:txBody>
      </p:sp>
      <p:sp>
        <p:nvSpPr>
          <p:cNvPr id="61" name="文本框 60"/>
          <p:cNvSpPr txBox="1"/>
          <p:nvPr/>
        </p:nvSpPr>
        <p:spPr>
          <a:xfrm>
            <a:off x="5342538" y="3074290"/>
            <a:ext cx="1923067" cy="3693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面向事例的传输</a:t>
            </a:r>
            <a:endParaRPr lang="zh-CN" altLang="en-US" dirty="0"/>
          </a:p>
        </p:txBody>
      </p:sp>
      <p:sp>
        <p:nvSpPr>
          <p:cNvPr id="84" name="矩形 83"/>
          <p:cNvSpPr/>
          <p:nvPr/>
        </p:nvSpPr>
        <p:spPr>
          <a:xfrm>
            <a:off x="1317906" y="1229676"/>
            <a:ext cx="6845706" cy="7164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高能物理数据处理软件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（</a:t>
            </a:r>
            <a:r>
              <a:rPr lang="en-US" altLang="zh-CN" dirty="0" smtClean="0"/>
              <a:t>BOSS, </a:t>
            </a:r>
            <a:r>
              <a:rPr lang="en-US" altLang="zh-CN" dirty="0" err="1" smtClean="0"/>
              <a:t>SNiPER</a:t>
            </a:r>
            <a:r>
              <a:rPr lang="en-US" altLang="zh-CN" dirty="0" smtClean="0"/>
              <a:t>, </a:t>
            </a:r>
            <a:r>
              <a:rPr lang="en-US" altLang="zh-CN" dirty="0" err="1"/>
              <a:t>LodeStar</a:t>
            </a:r>
            <a:r>
              <a:rPr lang="en-US" altLang="zh-CN" dirty="0" smtClean="0"/>
              <a:t>, …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85" name="矩形 84"/>
          <p:cNvSpPr/>
          <p:nvPr/>
        </p:nvSpPr>
        <p:spPr>
          <a:xfrm>
            <a:off x="1325378" y="2529006"/>
            <a:ext cx="6246219" cy="254261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zh-CN" altLang="en-US" dirty="0" smtClean="0"/>
              <a:t>面向事例的科学数据管理系统</a:t>
            </a:r>
            <a:endParaRPr lang="zh-CN" altLang="en-US" dirty="0"/>
          </a:p>
        </p:txBody>
      </p:sp>
      <p:sp>
        <p:nvSpPr>
          <p:cNvPr id="86" name="矩形 85"/>
          <p:cNvSpPr/>
          <p:nvPr/>
        </p:nvSpPr>
        <p:spPr>
          <a:xfrm>
            <a:off x="1325378" y="5659411"/>
            <a:ext cx="6838234" cy="7164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高能物理实验数据存储系统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（</a:t>
            </a:r>
            <a:r>
              <a:rPr lang="en-US" altLang="zh-CN" dirty="0" err="1" smtClean="0"/>
              <a:t>Lustre</a:t>
            </a:r>
            <a:r>
              <a:rPr lang="en-US" altLang="zh-CN" dirty="0" smtClean="0"/>
              <a:t>, GPFS, EOS, …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cxnSp>
        <p:nvCxnSpPr>
          <p:cNvPr id="92" name="直接箭头连接符 91"/>
          <p:cNvCxnSpPr/>
          <p:nvPr/>
        </p:nvCxnSpPr>
        <p:spPr>
          <a:xfrm flipH="1">
            <a:off x="4344792" y="1946118"/>
            <a:ext cx="549" cy="5896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箭头连接符 95"/>
          <p:cNvCxnSpPr/>
          <p:nvPr/>
        </p:nvCxnSpPr>
        <p:spPr>
          <a:xfrm>
            <a:off x="7956223" y="1946113"/>
            <a:ext cx="1097" cy="3713298"/>
          </a:xfrm>
          <a:prstGeom prst="straightConnector1">
            <a:avLst/>
          </a:prstGeom>
          <a:ln w="28575" cmpd="dbl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曲线连接符 102"/>
          <p:cNvCxnSpPr>
            <a:stCxn id="26" idx="2"/>
            <a:endCxn id="5" idx="1"/>
          </p:cNvCxnSpPr>
          <p:nvPr/>
        </p:nvCxnSpPr>
        <p:spPr>
          <a:xfrm rot="16200000" flipH="1">
            <a:off x="2741731" y="3395313"/>
            <a:ext cx="704152" cy="801235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接箭头连接符 103"/>
          <p:cNvCxnSpPr/>
          <p:nvPr/>
        </p:nvCxnSpPr>
        <p:spPr>
          <a:xfrm flipH="1">
            <a:off x="4344792" y="5103281"/>
            <a:ext cx="1" cy="551228"/>
          </a:xfrm>
          <a:prstGeom prst="straightConnector1">
            <a:avLst/>
          </a:prstGeom>
          <a:ln w="28575" cmpd="dbl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接箭头连接符 108"/>
          <p:cNvCxnSpPr>
            <a:stCxn id="12" idx="0"/>
            <a:endCxn id="5" idx="2"/>
          </p:cNvCxnSpPr>
          <p:nvPr/>
        </p:nvCxnSpPr>
        <p:spPr>
          <a:xfrm flipV="1">
            <a:off x="4448487" y="4332673"/>
            <a:ext cx="7472" cy="2269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接箭头连接符 113"/>
          <p:cNvCxnSpPr>
            <a:stCxn id="61" idx="1"/>
            <a:endCxn id="26" idx="3"/>
          </p:cNvCxnSpPr>
          <p:nvPr/>
        </p:nvCxnSpPr>
        <p:spPr>
          <a:xfrm flipH="1">
            <a:off x="3654723" y="3258956"/>
            <a:ext cx="1687815" cy="2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曲线连接符 126"/>
          <p:cNvCxnSpPr>
            <a:stCxn id="61" idx="2"/>
            <a:endCxn id="5" idx="3"/>
          </p:cNvCxnSpPr>
          <p:nvPr/>
        </p:nvCxnSpPr>
        <p:spPr>
          <a:xfrm rot="5400000">
            <a:off x="5508591" y="3352525"/>
            <a:ext cx="704385" cy="886579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接箭头连接符 129"/>
          <p:cNvCxnSpPr/>
          <p:nvPr/>
        </p:nvCxnSpPr>
        <p:spPr>
          <a:xfrm flipH="1">
            <a:off x="4475277" y="1975327"/>
            <a:ext cx="1" cy="551228"/>
          </a:xfrm>
          <a:prstGeom prst="straightConnector1">
            <a:avLst/>
          </a:prstGeom>
          <a:ln w="28575" cmpd="dbl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接箭头连接符 130"/>
          <p:cNvCxnSpPr/>
          <p:nvPr/>
        </p:nvCxnSpPr>
        <p:spPr>
          <a:xfrm flipV="1">
            <a:off x="2035099" y="6640829"/>
            <a:ext cx="311561" cy="17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文本框 132"/>
          <p:cNvSpPr txBox="1"/>
          <p:nvPr/>
        </p:nvSpPr>
        <p:spPr>
          <a:xfrm>
            <a:off x="1293074" y="6488668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图例：</a:t>
            </a:r>
            <a:endParaRPr lang="zh-CN" altLang="en-US" sz="1400" dirty="0"/>
          </a:p>
        </p:txBody>
      </p:sp>
      <p:sp>
        <p:nvSpPr>
          <p:cNvPr id="134" name="文本框 133"/>
          <p:cNvSpPr txBox="1"/>
          <p:nvPr/>
        </p:nvSpPr>
        <p:spPr>
          <a:xfrm>
            <a:off x="2429311" y="6488668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控制流</a:t>
            </a:r>
            <a:endParaRPr lang="zh-CN" altLang="en-US" sz="1400" dirty="0"/>
          </a:p>
        </p:txBody>
      </p:sp>
      <p:sp>
        <p:nvSpPr>
          <p:cNvPr id="137" name="文本框 136"/>
          <p:cNvSpPr txBox="1"/>
          <p:nvPr/>
        </p:nvSpPr>
        <p:spPr>
          <a:xfrm>
            <a:off x="3895174" y="6495256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数据流</a:t>
            </a:r>
            <a:endParaRPr lang="zh-CN" altLang="en-US" sz="1400" dirty="0"/>
          </a:p>
        </p:txBody>
      </p:sp>
      <p:cxnSp>
        <p:nvCxnSpPr>
          <p:cNvPr id="138" name="直接箭头连接符 137"/>
          <p:cNvCxnSpPr/>
          <p:nvPr/>
        </p:nvCxnSpPr>
        <p:spPr>
          <a:xfrm>
            <a:off x="3487727" y="6669956"/>
            <a:ext cx="289752" cy="3378"/>
          </a:xfrm>
          <a:prstGeom prst="straightConnector1">
            <a:avLst/>
          </a:prstGeom>
          <a:ln w="28575" cmpd="dbl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58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事例索引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075267"/>
            <a:ext cx="7886700" cy="561776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zh-CN" altLang="en-US" sz="2400" dirty="0" smtClean="0"/>
              <a:t>为每个事例创建</a:t>
            </a:r>
            <a:r>
              <a:rPr lang="zh-CN" altLang="en-US" sz="2400" dirty="0"/>
              <a:t>索引</a:t>
            </a:r>
            <a:endParaRPr lang="en-US" altLang="zh-CN" sz="2400" dirty="0" smtClean="0"/>
          </a:p>
          <a:p>
            <a:pPr lvl="1">
              <a:lnSpc>
                <a:spcPct val="120000"/>
              </a:lnSpc>
            </a:pPr>
            <a:r>
              <a:rPr lang="zh-CN" altLang="en-US" sz="2000" dirty="0" smtClean="0"/>
              <a:t>实验组定义</a:t>
            </a:r>
            <a:r>
              <a:rPr lang="en-US" altLang="zh-CN" sz="2000" dirty="0" smtClean="0"/>
              <a:t>TAG</a:t>
            </a:r>
            <a:r>
              <a:rPr lang="zh-CN" altLang="en-US" sz="2000" dirty="0" smtClean="0"/>
              <a:t>组成</a:t>
            </a:r>
            <a:endParaRPr lang="en-US" altLang="zh-CN" sz="2000" dirty="0" smtClean="0"/>
          </a:p>
          <a:p>
            <a:pPr lvl="1">
              <a:lnSpc>
                <a:spcPct val="120000"/>
              </a:lnSpc>
            </a:pPr>
            <a:r>
              <a:rPr lang="zh-CN" altLang="en-US" sz="2000" dirty="0" smtClean="0"/>
              <a:t>扫描</a:t>
            </a:r>
            <a:r>
              <a:rPr lang="en-US" altLang="zh-CN" sz="2000" dirty="0" smtClean="0"/>
              <a:t>DST</a:t>
            </a:r>
            <a:r>
              <a:rPr lang="zh-CN" altLang="en-US" sz="2000" dirty="0" smtClean="0"/>
              <a:t>等文件或者重建完成后产生</a:t>
            </a:r>
            <a:r>
              <a:rPr lang="zh-CN" altLang="en-US" sz="2000" dirty="0"/>
              <a:t>索引</a:t>
            </a:r>
            <a:r>
              <a:rPr lang="zh-CN" altLang="en-US" sz="2000" dirty="0" smtClean="0"/>
              <a:t>信息</a:t>
            </a:r>
            <a:endParaRPr lang="en-US" altLang="zh-CN" sz="2000" dirty="0" smtClean="0"/>
          </a:p>
          <a:p>
            <a:pPr lvl="2">
              <a:lnSpc>
                <a:spcPct val="120000"/>
              </a:lnSpc>
            </a:pPr>
            <a:r>
              <a:rPr lang="en-US" altLang="zh-CN" sz="1700" dirty="0" err="1" smtClean="0">
                <a:solidFill>
                  <a:srgbClr val="FF0000"/>
                </a:solidFill>
              </a:rPr>
              <a:t>EventID</a:t>
            </a:r>
            <a:r>
              <a:rPr lang="en-US" altLang="zh-CN" sz="1700" dirty="0" smtClean="0"/>
              <a:t>, </a:t>
            </a:r>
            <a:r>
              <a:rPr lang="en-US" altLang="zh-CN" sz="1700" dirty="0" err="1" smtClean="0"/>
              <a:t>RunID</a:t>
            </a:r>
            <a:r>
              <a:rPr lang="en-US" altLang="zh-CN" sz="1700" dirty="0" smtClean="0"/>
              <a:t>, </a:t>
            </a:r>
            <a:r>
              <a:rPr lang="en-US" altLang="zh-CN" sz="1700" dirty="0" err="1" smtClean="0"/>
              <a:t>VersionID</a:t>
            </a:r>
            <a:r>
              <a:rPr lang="en-US" altLang="zh-CN" sz="1700" dirty="0" smtClean="0"/>
              <a:t>, </a:t>
            </a:r>
            <a:r>
              <a:rPr lang="en-US" altLang="zh-CN" sz="1700" dirty="0" err="1" smtClean="0"/>
              <a:t>FileID</a:t>
            </a:r>
            <a:r>
              <a:rPr lang="en-US" altLang="zh-CN" sz="1700" dirty="0" smtClean="0"/>
              <a:t>, TAG</a:t>
            </a:r>
          </a:p>
          <a:p>
            <a:pPr lvl="2">
              <a:lnSpc>
                <a:spcPct val="120000"/>
              </a:lnSpc>
            </a:pPr>
            <a:r>
              <a:rPr lang="en-US" altLang="zh-CN" sz="1700" dirty="0" err="1" smtClean="0"/>
              <a:t>EventID</a:t>
            </a:r>
            <a:r>
              <a:rPr lang="zh-CN" altLang="en-US" sz="1700" dirty="0" smtClean="0"/>
              <a:t>是否可以作为唯一</a:t>
            </a:r>
            <a:r>
              <a:rPr lang="en-US" altLang="zh-CN" sz="1700" dirty="0" smtClean="0"/>
              <a:t>Event</a:t>
            </a:r>
            <a:r>
              <a:rPr lang="zh-CN" altLang="en-US" sz="1700" dirty="0" smtClean="0"/>
              <a:t>的唯一标识符？</a:t>
            </a:r>
            <a:endParaRPr lang="en-US" altLang="zh-CN" sz="1700" dirty="0" smtClean="0"/>
          </a:p>
          <a:p>
            <a:pPr lvl="1">
              <a:lnSpc>
                <a:spcPct val="120000"/>
              </a:lnSpc>
            </a:pPr>
            <a:r>
              <a:rPr lang="zh-CN" altLang="en-US" sz="2300" dirty="0" smtClean="0"/>
              <a:t>调用</a:t>
            </a:r>
            <a:r>
              <a:rPr lang="en-US" altLang="zh-CN" sz="2300" dirty="0" smtClean="0"/>
              <a:t>NoSQL</a:t>
            </a:r>
            <a:r>
              <a:rPr lang="zh-CN" altLang="en-US" sz="2300" dirty="0" smtClean="0"/>
              <a:t>的接口，写入数据库</a:t>
            </a:r>
            <a:endParaRPr lang="en-US" altLang="zh-CN" sz="2300" dirty="0"/>
          </a:p>
          <a:p>
            <a:pPr lvl="1">
              <a:lnSpc>
                <a:spcPct val="120000"/>
              </a:lnSpc>
            </a:pPr>
            <a:r>
              <a:rPr lang="zh-CN" altLang="en-US" sz="2000" dirty="0" smtClean="0"/>
              <a:t>数据库建立多维索引</a:t>
            </a:r>
          </a:p>
          <a:p>
            <a:pPr>
              <a:lnSpc>
                <a:spcPct val="120000"/>
              </a:lnSpc>
            </a:pPr>
            <a:r>
              <a:rPr lang="zh-CN" altLang="en-US" sz="2300" dirty="0" smtClean="0">
                <a:solidFill>
                  <a:srgbClr val="FF0000"/>
                </a:solidFill>
              </a:rPr>
              <a:t>引入</a:t>
            </a:r>
            <a:r>
              <a:rPr lang="en-US" altLang="zh-CN" sz="2600" dirty="0" err="1" smtClean="0">
                <a:solidFill>
                  <a:srgbClr val="FF0000"/>
                </a:solidFill>
              </a:rPr>
              <a:t>TagSet</a:t>
            </a:r>
            <a:endParaRPr lang="en-US" altLang="zh-CN" sz="2600" dirty="0" smtClean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zh-CN" altLang="en-US" sz="2000" dirty="0" smtClean="0"/>
              <a:t>单个用户在条件查找后，产生的结果生成一个</a:t>
            </a:r>
            <a:r>
              <a:rPr lang="en-US" altLang="zh-CN" sz="2000" dirty="0" err="1" smtClean="0"/>
              <a:t>TagSet</a:t>
            </a:r>
            <a:r>
              <a:rPr lang="zh-CN" altLang="en-US" sz="2000" dirty="0" smtClean="0"/>
              <a:t>，</a:t>
            </a:r>
            <a:r>
              <a:rPr lang="en-US" altLang="zh-CN" sz="2000" dirty="0" err="1" smtClean="0"/>
              <a:t>TagSet</a:t>
            </a:r>
            <a:r>
              <a:rPr lang="zh-CN" altLang="en-US" sz="2000" dirty="0" smtClean="0"/>
              <a:t>支持命名，内容包含多个</a:t>
            </a:r>
            <a:r>
              <a:rPr lang="en-US" altLang="zh-CN" sz="2000" dirty="0" err="1" smtClean="0"/>
              <a:t>EventID</a:t>
            </a:r>
            <a:endParaRPr lang="en-US" altLang="zh-CN" sz="2000" dirty="0" smtClean="0"/>
          </a:p>
          <a:p>
            <a:pPr lvl="1">
              <a:lnSpc>
                <a:spcPct val="120000"/>
              </a:lnSpc>
            </a:pPr>
            <a:r>
              <a:rPr lang="zh-CN" altLang="en-US" sz="2000" dirty="0" smtClean="0"/>
              <a:t>用户通过接口方便列出自己的“</a:t>
            </a:r>
            <a:r>
              <a:rPr lang="en-US" altLang="zh-CN" sz="2000" dirty="0" err="1" smtClean="0"/>
              <a:t>TagSet</a:t>
            </a:r>
            <a:r>
              <a:rPr lang="zh-CN" altLang="en-US" sz="2000" dirty="0" smtClean="0"/>
              <a:t>”，查看</a:t>
            </a:r>
            <a:r>
              <a:rPr lang="en-US" altLang="zh-CN" sz="2000" dirty="0" err="1" smtClean="0"/>
              <a:t>TagSet</a:t>
            </a:r>
            <a:r>
              <a:rPr lang="zh-CN" altLang="en-US" sz="2000" dirty="0" smtClean="0"/>
              <a:t>的基本属性，比如事例数、事例的查询条件等</a:t>
            </a:r>
            <a:endParaRPr lang="en-US" altLang="zh-CN" sz="2000" dirty="0" smtClean="0"/>
          </a:p>
          <a:p>
            <a:pPr lvl="1">
              <a:lnSpc>
                <a:spcPct val="120000"/>
              </a:lnSpc>
            </a:pPr>
            <a:r>
              <a:rPr lang="en-US" altLang="zh-CN" sz="2000" dirty="0" err="1" smtClean="0"/>
              <a:t>TagSet</a:t>
            </a:r>
            <a:r>
              <a:rPr lang="zh-CN" altLang="en-US" sz="2000" dirty="0" smtClean="0"/>
              <a:t>可以作为分析程序的输入参数</a:t>
            </a:r>
            <a:endParaRPr lang="en-US" altLang="zh-CN" sz="2000" dirty="0" smtClean="0"/>
          </a:p>
          <a:p>
            <a:pPr lvl="1">
              <a:lnSpc>
                <a:spcPct val="120000"/>
              </a:lnSpc>
            </a:pPr>
            <a:r>
              <a:rPr lang="zh-CN" altLang="en-US" sz="2000" dirty="0" smtClean="0"/>
              <a:t>用户修改分析算法后，重用</a:t>
            </a:r>
            <a:r>
              <a:rPr lang="en-US" altLang="zh-CN" sz="2000" dirty="0" err="1" smtClean="0"/>
              <a:t>TagSet</a:t>
            </a:r>
            <a:r>
              <a:rPr lang="zh-CN" altLang="en-US" sz="2000" dirty="0" smtClean="0"/>
              <a:t>，不需要多次筛选事例</a:t>
            </a:r>
            <a:endParaRPr lang="en-US" altLang="zh-CN" sz="2000" dirty="0" smtClean="0"/>
          </a:p>
          <a:p>
            <a:pPr lvl="1">
              <a:lnSpc>
                <a:spcPct val="120000"/>
              </a:lnSpc>
            </a:pPr>
            <a:r>
              <a:rPr lang="zh-CN" altLang="en-US" sz="2000" dirty="0" smtClean="0"/>
              <a:t>用户生成的样本不需要真正存储，节省空间</a:t>
            </a:r>
            <a:endParaRPr lang="zh-CN" altLang="en-US" sz="2000" dirty="0"/>
          </a:p>
        </p:txBody>
      </p:sp>
      <p:sp>
        <p:nvSpPr>
          <p:cNvPr id="4" name="矩形 3"/>
          <p:cNvSpPr/>
          <p:nvPr/>
        </p:nvSpPr>
        <p:spPr>
          <a:xfrm>
            <a:off x="5967167" y="2432115"/>
            <a:ext cx="980388" cy="320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Event1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947555" y="2432115"/>
            <a:ext cx="980388" cy="320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Tag1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5967167" y="2846371"/>
            <a:ext cx="980388" cy="32051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Event2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6947555" y="2846371"/>
            <a:ext cx="980388" cy="32051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Tag2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5967167" y="3260627"/>
            <a:ext cx="980388" cy="32051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Event3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6947555" y="3260627"/>
            <a:ext cx="980388" cy="32051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Tag3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5967167" y="3695219"/>
            <a:ext cx="980388" cy="32051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Event4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6947555" y="3695219"/>
            <a:ext cx="980388" cy="32051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Tag4</a:t>
            </a:r>
            <a:endParaRPr lang="zh-CN" altLang="en-US" dirty="0"/>
          </a:p>
        </p:txBody>
      </p:sp>
      <p:sp>
        <p:nvSpPr>
          <p:cNvPr id="12" name="右大括号 11"/>
          <p:cNvSpPr/>
          <p:nvPr/>
        </p:nvSpPr>
        <p:spPr>
          <a:xfrm>
            <a:off x="7927943" y="2592371"/>
            <a:ext cx="188535" cy="8285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8180698" y="2846371"/>
            <a:ext cx="916168" cy="3205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TagSet1</a:t>
            </a:r>
            <a:endParaRPr lang="zh-CN" altLang="en-US" dirty="0"/>
          </a:p>
        </p:txBody>
      </p:sp>
      <p:sp>
        <p:nvSpPr>
          <p:cNvPr id="14" name="右大括号 13"/>
          <p:cNvSpPr/>
          <p:nvPr/>
        </p:nvSpPr>
        <p:spPr>
          <a:xfrm>
            <a:off x="7927943" y="3091992"/>
            <a:ext cx="293703" cy="813325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8204118" y="3338398"/>
            <a:ext cx="916168" cy="3205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TagSet2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4566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事例索引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32028" y="2226469"/>
            <a:ext cx="4783322" cy="3263504"/>
          </a:xfrm>
        </p:spPr>
        <p:txBody>
          <a:bodyPr/>
          <a:lstStyle/>
          <a:p>
            <a:r>
              <a:rPr lang="en-US" altLang="zh-CN" dirty="0" err="1" smtClean="0"/>
              <a:t>Rowkey</a:t>
            </a:r>
            <a:r>
              <a:rPr lang="en-US" altLang="zh-CN" dirty="0" smtClean="0"/>
              <a:t>:	</a:t>
            </a:r>
            <a:r>
              <a:rPr lang="en-US" altLang="zh-CN" dirty="0" err="1" smtClean="0"/>
              <a:t>runNo#PropertyName#Value</a:t>
            </a:r>
            <a:endParaRPr lang="en-US" altLang="zh-CN" dirty="0" smtClean="0"/>
          </a:p>
          <a:p>
            <a:r>
              <a:rPr lang="en-US" altLang="zh-CN" dirty="0" smtClean="0"/>
              <a:t>Value:	Filename-</a:t>
            </a:r>
            <a:r>
              <a:rPr lang="en-US" altLang="zh-CN" dirty="0" err="1" smtClean="0"/>
              <a:t>Eventoffset</a:t>
            </a:r>
            <a:r>
              <a:rPr lang="en-US" altLang="zh-CN" dirty="0" smtClean="0"/>
              <a:t>,……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9421" y="3690311"/>
            <a:ext cx="5143295" cy="179966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25266"/>
            <a:ext cx="3508745" cy="385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62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305" y="857250"/>
            <a:ext cx="8445390" cy="5237191"/>
          </a:xfrm>
          <a:prstGeom prst="rect">
            <a:avLst/>
          </a:prstGeom>
        </p:spPr>
      </p:pic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412627" y="963163"/>
            <a:ext cx="7886700" cy="994172"/>
          </a:xfrm>
        </p:spPr>
        <p:txBody>
          <a:bodyPr>
            <a:normAutofit/>
          </a:bodyPr>
          <a:lstStyle/>
          <a:p>
            <a:r>
              <a:rPr lang="en-US" altLang="zh-CN" dirty="0" err="1" smtClean="0"/>
              <a:t>EventDB</a:t>
            </a:r>
            <a:r>
              <a:rPr lang="zh-CN" altLang="en-US" dirty="0" smtClean="0"/>
              <a:t>系统设计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7132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965</TotalTime>
  <Words>646</Words>
  <Application>Microsoft Office PowerPoint</Application>
  <PresentationFormat>全屏显示(4:3)</PresentationFormat>
  <Paragraphs>155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宋体</vt:lpstr>
      <vt:lpstr>幼圆</vt:lpstr>
      <vt:lpstr>Arial</vt:lpstr>
      <vt:lpstr>Calibri</vt:lpstr>
      <vt:lpstr>Calibri Light</vt:lpstr>
      <vt:lpstr>Times New Roman</vt:lpstr>
      <vt:lpstr>Office 主题</vt:lpstr>
      <vt:lpstr>EventDB: 基于NoSQL的高能物理科学大数据管理系统</vt:lpstr>
      <vt:lpstr>传统的数据处理平台架构</vt:lpstr>
      <vt:lpstr>高能物理海量数据管理的挑战</vt:lpstr>
      <vt:lpstr>研究思路</vt:lpstr>
      <vt:lpstr>面向事例管理的主要优势</vt:lpstr>
      <vt:lpstr>PowerPoint 演示文稿</vt:lpstr>
      <vt:lpstr>事例索引</vt:lpstr>
      <vt:lpstr>事例索引</vt:lpstr>
      <vt:lpstr>EventDB系统设计</vt:lpstr>
      <vt:lpstr>跨域事例访问</vt:lpstr>
      <vt:lpstr>设计方案—TagRetriever</vt:lpstr>
      <vt:lpstr>进展与计划</vt:lpstr>
    </vt:vector>
  </TitlesOfParts>
  <Company>ihep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基于NoSQL的事例管理</dc:title>
  <dc:creator>程耀东</dc:creator>
  <cp:lastModifiedBy>chengyaodong</cp:lastModifiedBy>
  <cp:revision>429</cp:revision>
  <dcterms:created xsi:type="dcterms:W3CDTF">2016-09-18T06:18:21Z</dcterms:created>
  <dcterms:modified xsi:type="dcterms:W3CDTF">2017-01-05T04:06:23Z</dcterms:modified>
</cp:coreProperties>
</file>