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256" r:id="rId2"/>
    <p:sldId id="257" r:id="rId3"/>
    <p:sldId id="270" r:id="rId4"/>
    <p:sldId id="258" r:id="rId5"/>
    <p:sldId id="259" r:id="rId6"/>
    <p:sldId id="260" r:id="rId7"/>
    <p:sldId id="261" r:id="rId8"/>
    <p:sldId id="262" r:id="rId9"/>
    <p:sldId id="263" r:id="rId10"/>
    <p:sldId id="271" r:id="rId11"/>
    <p:sldId id="264" r:id="rId12"/>
    <p:sldId id="286" r:id="rId13"/>
    <p:sldId id="274" r:id="rId14"/>
    <p:sldId id="285" r:id="rId15"/>
    <p:sldId id="287" r:id="rId16"/>
    <p:sldId id="291" r:id="rId17"/>
    <p:sldId id="290" r:id="rId18"/>
    <p:sldId id="267" r:id="rId19"/>
    <p:sldId id="268" r:id="rId20"/>
    <p:sldId id="269" r:id="rId21"/>
    <p:sldId id="283" r:id="rId22"/>
    <p:sldId id="295" r:id="rId23"/>
    <p:sldId id="284" r:id="rId24"/>
    <p:sldId id="296" r:id="rId25"/>
    <p:sldId id="272" r:id="rId26"/>
    <p:sldId id="265" r:id="rId27"/>
    <p:sldId id="275" r:id="rId28"/>
    <p:sldId id="276" r:id="rId29"/>
    <p:sldId id="292" r:id="rId30"/>
    <p:sldId id="293" r:id="rId31"/>
    <p:sldId id="273" r:id="rId32"/>
    <p:sldId id="277" r:id="rId33"/>
    <p:sldId id="288" r:id="rId34"/>
    <p:sldId id="266" r:id="rId35"/>
    <p:sldId id="278" r:id="rId36"/>
    <p:sldId id="279" r:id="rId37"/>
    <p:sldId id="280" r:id="rId38"/>
    <p:sldId id="281" r:id="rId39"/>
    <p:sldId id="282" r:id="rId40"/>
    <p:sldId id="289" r:id="rId41"/>
    <p:sldId id="294" r:id="rId42"/>
  </p:sldIdLst>
  <p:sldSz cx="9144000" cy="6858000" type="screen4x3"/>
  <p:notesSz cx="6858000" cy="9144000"/>
  <p:defaultTextStyle>
    <a:defPPr>
      <a:defRPr lang="zh-C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66D3C381-5D13-D644-951D-34A8BE42F4E2}">
          <p14:sldIdLst>
            <p14:sldId id="256"/>
            <p14:sldId id="257"/>
            <p14:sldId id="270"/>
            <p14:sldId id="258"/>
            <p14:sldId id="259"/>
            <p14:sldId id="260"/>
            <p14:sldId id="261"/>
            <p14:sldId id="262"/>
            <p14:sldId id="263"/>
            <p14:sldId id="271"/>
            <p14:sldId id="264"/>
            <p14:sldId id="286"/>
            <p14:sldId id="274"/>
            <p14:sldId id="285"/>
            <p14:sldId id="287"/>
            <p14:sldId id="291"/>
            <p14:sldId id="290"/>
            <p14:sldId id="267"/>
            <p14:sldId id="268"/>
            <p14:sldId id="269"/>
            <p14:sldId id="283"/>
            <p14:sldId id="295"/>
            <p14:sldId id="284"/>
            <p14:sldId id="296"/>
            <p14:sldId id="272"/>
            <p14:sldId id="265"/>
            <p14:sldId id="275"/>
            <p14:sldId id="276"/>
            <p14:sldId id="292"/>
            <p14:sldId id="293"/>
            <p14:sldId id="273"/>
            <p14:sldId id="277"/>
            <p14:sldId id="288"/>
            <p14:sldId id="266"/>
            <p14:sldId id="278"/>
            <p14:sldId id="279"/>
            <p14:sldId id="280"/>
            <p14:sldId id="281"/>
            <p14:sldId id="282"/>
            <p14:sldId id="289"/>
            <p14:sldId id="294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2" d="100"/>
          <a:sy n="92" d="100"/>
        </p:scale>
        <p:origin x="-54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presProps" Target="presProps.xml"/><Relationship Id="rId47" Type="http://schemas.openxmlformats.org/officeDocument/2006/relationships/viewProps" Target="viewProps.xml"/><Relationship Id="rId48" Type="http://schemas.openxmlformats.org/officeDocument/2006/relationships/theme" Target="theme/theme1.xml"/><Relationship Id="rId49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notesMaster" Target="notesMasters/notesMaster1.xml"/><Relationship Id="rId44" Type="http://schemas.openxmlformats.org/officeDocument/2006/relationships/handoutMaster" Target="handoutMasters/handoutMaster1.xml"/><Relationship Id="rId45" Type="http://schemas.openxmlformats.org/officeDocument/2006/relationships/printerSettings" Target="printerSettings/printerSettings1.bin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4A823E-D56F-644A-9BD1-93DFA6C6DE0F}" type="datetimeFigureOut">
              <a:rPr kumimoji="1" lang="zh-CN" altLang="en-US" smtClean="0"/>
              <a:t>14-12-3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BBFB93-C033-E845-81EC-422FF6F5E5C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7863516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2EF005-ED22-E942-A45C-9BA8A94B332A}" type="datetimeFigureOut">
              <a:rPr kumimoji="1" lang="zh-CN" altLang="en-US" smtClean="0"/>
              <a:t>14-12-3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1FF446-96D0-914D-8873-09BC42F57F3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7541817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44F3-0849-E348-8DD4-892AF7A4D998}" type="datetime1">
              <a:rPr kumimoji="1" lang="zh-CN" altLang="en-US" smtClean="0"/>
              <a:t>14-12-4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47A4-44C7-0841-9854-EFF3F3BD487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68336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FA9C-F39E-0445-9375-3A5FAE52EB23}" type="datetime1">
              <a:rPr kumimoji="1" lang="zh-CN" altLang="en-US" smtClean="0"/>
              <a:t>14-12-4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47A4-44C7-0841-9854-EFF3F3BD487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49526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9663D-368A-FA4A-88C5-E95A1E5AB8EA}" type="datetime1">
              <a:rPr kumimoji="1" lang="zh-CN" altLang="en-US" smtClean="0"/>
              <a:t>14-12-4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47A4-44C7-0841-9854-EFF3F3BD487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10043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D652E-83BB-294B-8AB1-0161109C6D87}" type="datetime1">
              <a:rPr kumimoji="1" lang="zh-CN" altLang="en-US" smtClean="0"/>
              <a:t>14-12-4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47A4-44C7-0841-9854-EFF3F3BD487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54888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F81FB-9022-7349-BBD4-4D37D7ED1EFD}" type="datetime1">
              <a:rPr kumimoji="1" lang="zh-CN" altLang="en-US" smtClean="0"/>
              <a:t>14-12-4</a:t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47A4-44C7-0841-9854-EFF3F3BD487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57407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981FB-441F-144E-8DE6-CB21A8D7043D}" type="datetime1">
              <a:rPr kumimoji="1" lang="zh-CN" altLang="en-US" smtClean="0"/>
              <a:t>14-12-4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47A4-44C7-0841-9854-EFF3F3BD487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95054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FD78-6D84-2C4E-BD77-A4D3EF2F5B2C}" type="datetime1">
              <a:rPr kumimoji="1" lang="zh-CN" altLang="en-US" smtClean="0"/>
              <a:t>14-12-4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47A4-44C7-0841-9854-EFF3F3BD487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33764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1D19B-D3B3-8C40-B2AE-45BAC3F1C5A2}" type="datetime1">
              <a:rPr kumimoji="1" lang="zh-CN" altLang="en-US" smtClean="0"/>
              <a:t>14-12-4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47A4-44C7-0841-9854-EFF3F3BD487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18960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5791F-B2F5-0F4C-AD52-D9760FE76576}" type="datetime1">
              <a:rPr kumimoji="1" lang="zh-CN" altLang="en-US" smtClean="0"/>
              <a:t>14-12-4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47A4-44C7-0841-9854-EFF3F3BD487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52477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5F540-3D6C-4049-B654-BCA853ABCC25}" type="datetime1">
              <a:rPr kumimoji="1" lang="zh-CN" altLang="en-US" smtClean="0"/>
              <a:t>14-12-4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47A4-44C7-0841-9854-EFF3F3BD487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01525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3F30C-5F0D-E34D-939B-D285329051C3}" type="datetime1">
              <a:rPr kumimoji="1" lang="zh-CN" altLang="en-US" smtClean="0"/>
              <a:t>14-12-4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47A4-44C7-0841-9854-EFF3F3BD487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4101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DBC98B-EDFD-D04E-B9CE-1BD2018561A4}" type="datetime1">
              <a:rPr kumimoji="1" lang="zh-CN" altLang="en-US" smtClean="0"/>
              <a:t>14-12-4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D047A4-44C7-0841-9854-EFF3F3BD487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81580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zh-CN" dirty="0" smtClean="0"/>
              <a:t>DAMPE software introduction</a:t>
            </a:r>
            <a:endParaRPr kumimoji="1"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kumimoji="1" lang="en-US" altLang="zh-CN" dirty="0" smtClean="0"/>
              <a:t>Dong Liu, Chi Wang</a:t>
            </a:r>
          </a:p>
          <a:p>
            <a:r>
              <a:rPr kumimoji="1" lang="en-US" altLang="zh-CN" dirty="0" smtClean="0"/>
              <a:t>University of Science and Technology of China</a:t>
            </a:r>
          </a:p>
          <a:p>
            <a:endParaRPr kumimoji="1" lang="en-US" altLang="zh-CN" dirty="0" smtClean="0"/>
          </a:p>
          <a:p>
            <a:r>
              <a:rPr kumimoji="1" lang="en-US" altLang="zh-CN" dirty="0" smtClean="0"/>
              <a:t>2014-12-5, Nanjing</a:t>
            </a:r>
            <a:endParaRPr kumimoji="1"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AD055-DD44-414B-8BEF-512CE660B85A}" type="datetime1">
              <a:rPr kumimoji="1" lang="zh-CN" altLang="en-US" smtClean="0"/>
              <a:t>14-12-4</a:t>
            </a:fld>
            <a:endParaRPr kumimoji="1" lang="zh-CN" altLang="en-US" dirty="0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47A4-44C7-0841-9854-EFF3F3BD4877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483874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Outline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smtClean="0"/>
              <a:t>Overview</a:t>
            </a:r>
          </a:p>
          <a:p>
            <a:r>
              <a:rPr kumimoji="1" lang="en-US" altLang="zh-CN" dirty="0" smtClean="0"/>
              <a:t>Driving mechanism</a:t>
            </a:r>
          </a:p>
          <a:p>
            <a:r>
              <a:rPr kumimoji="1" lang="en-US" altLang="zh-CN" dirty="0" smtClean="0"/>
              <a:t>Event class</a:t>
            </a:r>
          </a:p>
          <a:p>
            <a:r>
              <a:rPr kumimoji="1" lang="en-US" altLang="zh-CN" dirty="0" smtClean="0"/>
              <a:t>Algorithm</a:t>
            </a:r>
          </a:p>
          <a:p>
            <a:r>
              <a:rPr kumimoji="1" lang="en-US" altLang="zh-CN" dirty="0" smtClean="0"/>
              <a:t>Show how to write event class and algorithm</a:t>
            </a:r>
          </a:p>
          <a:p>
            <a:endParaRPr kumimoji="1"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C4472-734B-7B47-9282-374D7DD15B3E}" type="datetime1">
              <a:rPr kumimoji="1" lang="zh-CN" altLang="en-US" smtClean="0"/>
              <a:t>14-12-4</a:t>
            </a:fld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47A4-44C7-0841-9854-EFF3F3BD4877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536235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547017"/>
            <a:ext cx="8229600" cy="1143000"/>
          </a:xfrm>
        </p:spPr>
        <p:txBody>
          <a:bodyPr/>
          <a:lstStyle/>
          <a:p>
            <a:r>
              <a:rPr kumimoji="1" lang="en-US" altLang="zh-CN" dirty="0"/>
              <a:t>O</a:t>
            </a:r>
            <a:r>
              <a:rPr kumimoji="1" lang="en-US" altLang="zh-CN" dirty="0" smtClean="0"/>
              <a:t>verview</a:t>
            </a:r>
            <a:endParaRPr kumimoji="1"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3F682-71C3-E84E-9168-C5F92EA738AE}" type="datetime1">
              <a:rPr kumimoji="1" lang="zh-CN" altLang="en-US" smtClean="0"/>
              <a:t>14-12-4</a:t>
            </a:fld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47A4-44C7-0841-9854-EFF3F3BD4877}" type="slidenum">
              <a:rPr kumimoji="1" lang="zh-CN" altLang="en-US" smtClean="0"/>
              <a:t>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61773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Overview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kumimoji="1" lang="en-US" altLang="zh-CN" dirty="0"/>
              <a:t>P</a:t>
            </a:r>
            <a:r>
              <a:rPr kumimoji="1" lang="en-US" altLang="zh-CN" dirty="0" smtClean="0"/>
              <a:t>urpose</a:t>
            </a:r>
          </a:p>
          <a:p>
            <a:pPr lvl="1">
              <a:buFont typeface="Wingdings" charset="2"/>
              <a:buChar char="ü"/>
            </a:pPr>
            <a:r>
              <a:rPr kumimoji="1" lang="en-US" altLang="zh-CN" dirty="0" smtClean="0"/>
              <a:t>Provide a platform</a:t>
            </a:r>
          </a:p>
          <a:p>
            <a:pPr lvl="1">
              <a:buFont typeface="Wingdings" charset="2"/>
              <a:buChar char="ü"/>
            </a:pPr>
            <a:r>
              <a:rPr kumimoji="1" lang="en-US" altLang="zh-CN" dirty="0" smtClean="0"/>
              <a:t>Provide a driving mechanism</a:t>
            </a:r>
          </a:p>
          <a:p>
            <a:r>
              <a:rPr kumimoji="1" lang="en-US" altLang="zh-CN" dirty="0" smtClean="0"/>
              <a:t>Environment</a:t>
            </a:r>
          </a:p>
          <a:p>
            <a:pPr lvl="1">
              <a:buFont typeface="Wingdings" charset="2"/>
              <a:buChar char="ü"/>
            </a:pPr>
            <a:r>
              <a:rPr kumimoji="1" lang="en-US" altLang="zh-CN" dirty="0" smtClean="0"/>
              <a:t>Linux, boost, python, </a:t>
            </a:r>
            <a:r>
              <a:rPr kumimoji="1" lang="en-US" altLang="zh-CN" dirty="0" err="1" smtClean="0"/>
              <a:t>scons</a:t>
            </a:r>
            <a:endParaRPr kumimoji="1" lang="en-US" altLang="zh-CN" dirty="0" smtClean="0"/>
          </a:p>
          <a:p>
            <a:pPr lvl="1">
              <a:buFont typeface="Wingdings" charset="2"/>
              <a:buChar char="ü"/>
            </a:pPr>
            <a:r>
              <a:rPr kumimoji="1" lang="en-US" altLang="zh-CN" dirty="0" smtClean="0"/>
              <a:t>Boost: provide some function,</a:t>
            </a:r>
          </a:p>
          <a:p>
            <a:pPr marL="457200" lvl="1" indent="0">
              <a:buNone/>
            </a:pPr>
            <a:r>
              <a:rPr kumimoji="1" lang="en-US" altLang="zh-CN" dirty="0"/>
              <a:t>	</a:t>
            </a:r>
            <a:r>
              <a:rPr kumimoji="1" lang="en-US" altLang="zh-CN" dirty="0" smtClean="0"/>
              <a:t>	    </a:t>
            </a:r>
            <a:r>
              <a:rPr kumimoji="1" lang="en-US" altLang="zh-CN" dirty="0" smtClean="0"/>
              <a:t>provide an interface between python and c</a:t>
            </a:r>
            <a:endParaRPr kumimoji="1" lang="en-US" altLang="zh-CN" dirty="0" smtClean="0"/>
          </a:p>
          <a:p>
            <a:pPr lvl="1">
              <a:buFont typeface="Wingdings" charset="2"/>
              <a:buChar char="ü"/>
            </a:pPr>
            <a:r>
              <a:rPr kumimoji="1" lang="en-US" altLang="zh-CN" dirty="0" smtClean="0"/>
              <a:t>Python: provide convenient script</a:t>
            </a:r>
          </a:p>
          <a:p>
            <a:pPr lvl="1">
              <a:buFont typeface="Wingdings" charset="2"/>
              <a:buChar char="ü"/>
            </a:pPr>
            <a:r>
              <a:rPr kumimoji="1" lang="en-US" altLang="zh-CN" dirty="0" err="1" smtClean="0"/>
              <a:t>Scons</a:t>
            </a:r>
            <a:r>
              <a:rPr kumimoji="1" lang="en-US" altLang="zh-CN" dirty="0" smtClean="0"/>
              <a:t>: provide a compil</a:t>
            </a:r>
            <a:r>
              <a:rPr kumimoji="1" lang="en-US" altLang="zh-CN" dirty="0" smtClean="0"/>
              <a:t>ation</a:t>
            </a:r>
            <a:r>
              <a:rPr kumimoji="1" lang="en-US" altLang="zh-CN" dirty="0" smtClean="0"/>
              <a:t> tool</a:t>
            </a:r>
          </a:p>
          <a:p>
            <a:r>
              <a:rPr kumimoji="1" lang="en-US" altLang="zh-CN" dirty="0" smtClean="0"/>
              <a:t>Contents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23A73-4168-2748-B821-5C1617FD12CE}" type="datetime1">
              <a:rPr kumimoji="1" lang="zh-CN" altLang="en-US" smtClean="0"/>
              <a:t>14-12-4</a:t>
            </a:fld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47A4-44C7-0841-9854-EFF3F3BD4877}" type="slidenum">
              <a:rPr kumimoji="1" lang="zh-CN" altLang="en-US" smtClean="0"/>
              <a:t>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26762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</a:t>
            </a:r>
            <a:r>
              <a:rPr kumimoji="1" lang="en-US" altLang="zh-CN" dirty="0" smtClean="0"/>
              <a:t>verview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871274"/>
          </a:xfrm>
        </p:spPr>
        <p:txBody>
          <a:bodyPr/>
          <a:lstStyle/>
          <a:p>
            <a:r>
              <a:rPr kumimoji="1" lang="en-US" altLang="zh-CN" dirty="0" smtClean="0"/>
              <a:t>Contents</a:t>
            </a:r>
          </a:p>
        </p:txBody>
      </p:sp>
      <p:pic>
        <p:nvPicPr>
          <p:cNvPr id="4" name="图片 3" descr="屏幕快照 2014-12-03 下午7.34.0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79" y="2333937"/>
            <a:ext cx="3733800" cy="2108200"/>
          </a:xfrm>
          <a:prstGeom prst="rect">
            <a:avLst/>
          </a:prstGeom>
        </p:spPr>
      </p:pic>
      <p:pic>
        <p:nvPicPr>
          <p:cNvPr id="6" name="图片 5" descr="屏幕快照 2014-12-03 下午7.37.0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2291" y="2333937"/>
            <a:ext cx="3022600" cy="36703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843515" y="4874676"/>
            <a:ext cx="439094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/>
              <a:t>Give an </a:t>
            </a:r>
            <a:r>
              <a:rPr kumimoji="1" lang="en-US" altLang="zh-CN" dirty="0"/>
              <a:t>I</a:t>
            </a:r>
            <a:r>
              <a:rPr kumimoji="1" lang="en-US" altLang="zh-CN" dirty="0" smtClean="0"/>
              <a:t>D to every part of the detector,</a:t>
            </a:r>
          </a:p>
          <a:p>
            <a:r>
              <a:rPr kumimoji="1" lang="en-US" altLang="zh-CN" dirty="0" err="1" smtClean="0"/>
              <a:t>barID</a:t>
            </a:r>
            <a:r>
              <a:rPr kumimoji="1" lang="en-US" altLang="zh-CN" dirty="0" smtClean="0"/>
              <a:t>, PMTID, </a:t>
            </a:r>
            <a:r>
              <a:rPr kumimoji="1" lang="en-US" altLang="zh-CN" dirty="0" err="1" smtClean="0"/>
              <a:t>layerID</a:t>
            </a:r>
            <a:r>
              <a:rPr kumimoji="1" lang="en-US" altLang="zh-CN" dirty="0"/>
              <a:t> </a:t>
            </a:r>
            <a:r>
              <a:rPr kumimoji="1" lang="en-US" altLang="zh-CN" dirty="0" smtClean="0"/>
              <a:t>…</a:t>
            </a:r>
          </a:p>
          <a:p>
            <a:r>
              <a:rPr kumimoji="1" lang="en-US" altLang="zh-CN" dirty="0" smtClean="0"/>
              <a:t>Give parameters for the detector</a:t>
            </a:r>
          </a:p>
          <a:p>
            <a:r>
              <a:rPr kumimoji="1" lang="en-US" altLang="zh-CN" dirty="0" err="1"/>
              <a:t>p</a:t>
            </a:r>
            <a:r>
              <a:rPr kumimoji="1" lang="en-US" altLang="zh-CN" dirty="0" err="1" smtClean="0"/>
              <a:t>laneNo</a:t>
            </a:r>
            <a:r>
              <a:rPr kumimoji="1" lang="en-US" altLang="zh-CN" dirty="0" smtClean="0"/>
              <a:t>, </a:t>
            </a:r>
            <a:r>
              <a:rPr kumimoji="1" lang="en-US" altLang="zh-CN" dirty="0" err="1" smtClean="0"/>
              <a:t>LayerNo</a:t>
            </a:r>
            <a:r>
              <a:rPr kumimoji="1" lang="en-US" altLang="zh-CN" dirty="0" smtClean="0"/>
              <a:t>, …,</a:t>
            </a:r>
            <a:r>
              <a:rPr kumimoji="1" lang="en-US" altLang="zh-CN" dirty="0" err="1" smtClean="0"/>
              <a:t>BarCenter</a:t>
            </a:r>
            <a:r>
              <a:rPr kumimoji="1" lang="en-US" altLang="zh-CN" dirty="0" smtClean="0"/>
              <a:t>, </a:t>
            </a:r>
            <a:r>
              <a:rPr kumimoji="1" lang="en-US" altLang="zh-CN" dirty="0" err="1" smtClean="0"/>
              <a:t>LayerCenter</a:t>
            </a:r>
            <a:endParaRPr kumimoji="1" lang="zh-CN" altLang="en-US" dirty="0"/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CB8E6-203D-CD43-82B1-3A38B3A3AA89}" type="datetime1">
              <a:rPr kumimoji="1" lang="zh-CN" altLang="en-US" smtClean="0"/>
              <a:t>14-12-4</a:t>
            </a:fld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47A4-44C7-0841-9854-EFF3F3BD4877}" type="slidenum">
              <a:rPr kumimoji="1" lang="zh-CN" altLang="en-US" smtClean="0"/>
              <a:t>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06734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</a:t>
            </a:r>
            <a:r>
              <a:rPr kumimoji="1" lang="en-US" altLang="zh-CN" dirty="0" smtClean="0"/>
              <a:t>verview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871274"/>
          </a:xfrm>
        </p:spPr>
        <p:txBody>
          <a:bodyPr/>
          <a:lstStyle/>
          <a:p>
            <a:r>
              <a:rPr kumimoji="1" lang="en-US" altLang="zh-CN" dirty="0"/>
              <a:t>C</a:t>
            </a:r>
            <a:r>
              <a:rPr kumimoji="1" lang="en-US" altLang="zh-CN" dirty="0" smtClean="0"/>
              <a:t>ontents</a:t>
            </a:r>
          </a:p>
        </p:txBody>
      </p:sp>
      <p:pic>
        <p:nvPicPr>
          <p:cNvPr id="4" name="图片 3" descr="屏幕快照 2014-12-03 下午7.34.0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79" y="2333937"/>
            <a:ext cx="3733800" cy="2108200"/>
          </a:xfrm>
          <a:prstGeom prst="rect">
            <a:avLst/>
          </a:prstGeom>
        </p:spPr>
      </p:pic>
      <p:pic>
        <p:nvPicPr>
          <p:cNvPr id="5" name="图片 4" descr="屏幕快照 2014-12-03 下午7.38.4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1800" y="2265708"/>
            <a:ext cx="3175000" cy="32131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078777" y="4738130"/>
            <a:ext cx="3148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/>
              <a:t>Global event: </a:t>
            </a:r>
            <a:r>
              <a:rPr kumimoji="1" lang="en-US" altLang="zh-CN" dirty="0" err="1" smtClean="0"/>
              <a:t>BgoHit</a:t>
            </a:r>
            <a:r>
              <a:rPr kumimoji="1" lang="en-US" altLang="zh-CN" dirty="0" smtClean="0"/>
              <a:t>, Metadata</a:t>
            </a:r>
            <a:endParaRPr kumimoji="1" lang="zh-CN" altLang="en-US" dirty="0"/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53E68-8D2F-D04C-9A63-45660112D9A6}" type="datetime1">
              <a:rPr kumimoji="1" lang="zh-CN" altLang="en-US" smtClean="0"/>
              <a:t>14-12-4</a:t>
            </a:fld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47A4-44C7-0841-9854-EFF3F3BD4877}" type="slidenum">
              <a:rPr kumimoji="1" lang="zh-CN" altLang="en-US" smtClean="0"/>
              <a:t>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197993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</a:t>
            </a:r>
            <a:r>
              <a:rPr kumimoji="1" lang="en-US" altLang="zh-CN" dirty="0" smtClean="0"/>
              <a:t>verview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871274"/>
          </a:xfrm>
        </p:spPr>
        <p:txBody>
          <a:bodyPr/>
          <a:lstStyle/>
          <a:p>
            <a:r>
              <a:rPr kumimoji="1" lang="en-US" altLang="zh-CN" dirty="0"/>
              <a:t>C</a:t>
            </a:r>
            <a:r>
              <a:rPr kumimoji="1" lang="en-US" altLang="zh-CN" dirty="0" smtClean="0"/>
              <a:t>ontents</a:t>
            </a:r>
          </a:p>
        </p:txBody>
      </p:sp>
      <p:pic>
        <p:nvPicPr>
          <p:cNvPr id="4" name="图片 3" descr="屏幕快照 2014-12-03 下午7.34.0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79" y="2333937"/>
            <a:ext cx="3733800" cy="2108200"/>
          </a:xfrm>
          <a:prstGeom prst="rect">
            <a:avLst/>
          </a:prstGeom>
        </p:spPr>
      </p:pic>
      <p:pic>
        <p:nvPicPr>
          <p:cNvPr id="5" name="图片 4" descr="屏幕快照 2014-12-03 下午7.40.4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253" y="1169146"/>
            <a:ext cx="3568700" cy="5499100"/>
          </a:xfrm>
          <a:prstGeom prst="rect">
            <a:avLst/>
          </a:prstGeom>
        </p:spPr>
      </p:pic>
      <p:pic>
        <p:nvPicPr>
          <p:cNvPr id="7" name="图片 6" descr="屏幕快照 2014-12-03 下午7.41.00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500" y="431800"/>
            <a:ext cx="3492500" cy="64262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77521" y="4690010"/>
            <a:ext cx="2596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/>
              <a:t>Geometry of the detector</a:t>
            </a:r>
            <a:endParaRPr kumimoji="1" lang="zh-CN" altLang="en-US" dirty="0"/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E0D54-34A3-1343-87C6-0E3578978AF7}" type="datetime1">
              <a:rPr kumimoji="1" lang="zh-CN" altLang="en-US" smtClean="0"/>
              <a:t>14-12-4</a:t>
            </a:fld>
            <a:endParaRPr kumimoji="1" lang="zh-CN" altLang="en-US"/>
          </a:p>
        </p:txBody>
      </p:sp>
      <p:sp>
        <p:nvSpPr>
          <p:cNvPr id="10" name="幻灯片编号占位符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47A4-44C7-0841-9854-EFF3F3BD4877}" type="slidenum">
              <a:rPr kumimoji="1" lang="zh-CN" altLang="en-US" smtClean="0"/>
              <a:t>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197993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</a:t>
            </a:r>
            <a:r>
              <a:rPr kumimoji="1" lang="en-US" altLang="zh-CN" dirty="0" smtClean="0"/>
              <a:t>verview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871274"/>
          </a:xfrm>
        </p:spPr>
        <p:txBody>
          <a:bodyPr/>
          <a:lstStyle/>
          <a:p>
            <a:r>
              <a:rPr kumimoji="1" lang="en-US" altLang="zh-CN" dirty="0"/>
              <a:t>C</a:t>
            </a:r>
            <a:r>
              <a:rPr kumimoji="1" lang="en-US" altLang="zh-CN" dirty="0" smtClean="0"/>
              <a:t>ontents</a:t>
            </a:r>
          </a:p>
        </p:txBody>
      </p:sp>
      <p:pic>
        <p:nvPicPr>
          <p:cNvPr id="4" name="图片 3" descr="屏幕快照 2014-12-03 下午7.34.0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79" y="2333937"/>
            <a:ext cx="3733800" cy="2108200"/>
          </a:xfrm>
          <a:prstGeom prst="rect">
            <a:avLst/>
          </a:prstGeom>
        </p:spPr>
      </p:pic>
      <p:pic>
        <p:nvPicPr>
          <p:cNvPr id="5" name="图片 4" descr="屏幕快照 2014-12-03 下午7.43.1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300" y="187274"/>
            <a:ext cx="3822700" cy="6604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73109" y="4501162"/>
            <a:ext cx="5134739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/>
              <a:t>Kernel of the  software, manager the whole job.</a:t>
            </a:r>
          </a:p>
          <a:p>
            <a:r>
              <a:rPr kumimoji="1" lang="en-US" altLang="zh-CN" dirty="0" smtClean="0"/>
              <a:t>Script: provide some executable command, </a:t>
            </a:r>
          </a:p>
          <a:p>
            <a:pPr marL="285750" indent="-285750">
              <a:buFont typeface="Wingdings" charset="2"/>
              <a:buChar char="ü"/>
            </a:pPr>
            <a:r>
              <a:rPr kumimoji="1" lang="en-US" altLang="zh-CN" dirty="0" err="1" smtClean="0"/>
              <a:t>dmpCreateDictionary</a:t>
            </a:r>
            <a:r>
              <a:rPr kumimoji="1" lang="en-US" altLang="zh-CN" dirty="0" smtClean="0"/>
              <a:t>: provided for event class</a:t>
            </a:r>
          </a:p>
          <a:p>
            <a:pPr marL="285750" indent="-285750">
              <a:buFont typeface="Wingdings" charset="2"/>
              <a:buChar char="ü"/>
            </a:pPr>
            <a:r>
              <a:rPr kumimoji="1" lang="en-US" altLang="zh-CN" dirty="0" err="1"/>
              <a:t>d</a:t>
            </a:r>
            <a:r>
              <a:rPr kumimoji="1" lang="en-US" altLang="zh-CN" dirty="0" err="1" smtClean="0"/>
              <a:t>mpsw-config</a:t>
            </a:r>
            <a:r>
              <a:rPr kumimoji="1" lang="en-US" altLang="zh-CN" dirty="0" smtClean="0"/>
              <a:t>: provided for getting configure info</a:t>
            </a:r>
          </a:p>
          <a:p>
            <a:pPr marL="285750" indent="-285750">
              <a:buFont typeface="Wingdings" charset="2"/>
              <a:buChar char="ü"/>
            </a:pPr>
            <a:r>
              <a:rPr kumimoji="1" lang="en-US" altLang="zh-CN" dirty="0" err="1" smtClean="0"/>
              <a:t>Dmpsw</a:t>
            </a:r>
            <a:r>
              <a:rPr kumimoji="1" lang="en-US" altLang="zh-CN" dirty="0" smtClean="0"/>
              <a:t>-expand: provided for expanding user </a:t>
            </a:r>
          </a:p>
          <a:p>
            <a:r>
              <a:rPr kumimoji="1" lang="en-US" altLang="zh-CN" dirty="0" smtClean="0"/>
              <a:t>      algorithm, service and event class</a:t>
            </a:r>
            <a:endParaRPr kumimoji="1" lang="zh-CN" altLang="en-US" dirty="0"/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04FB6-40C7-FF4C-9C08-602ACAFAFD6F}" type="datetime1">
              <a:rPr kumimoji="1" lang="zh-CN" altLang="en-US" smtClean="0"/>
              <a:t>14-12-4</a:t>
            </a:fld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47A4-44C7-0841-9854-EFF3F3BD4877}" type="slidenum">
              <a:rPr kumimoji="1" lang="zh-CN" altLang="en-US" smtClean="0"/>
              <a:t>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197993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</a:t>
            </a:r>
            <a:r>
              <a:rPr kumimoji="1" lang="en-US" altLang="zh-CN" dirty="0" smtClean="0"/>
              <a:t>verview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871274"/>
          </a:xfrm>
        </p:spPr>
        <p:txBody>
          <a:bodyPr/>
          <a:lstStyle/>
          <a:p>
            <a:r>
              <a:rPr kumimoji="1" lang="en-US" altLang="zh-CN" dirty="0"/>
              <a:t>C</a:t>
            </a:r>
            <a:r>
              <a:rPr kumimoji="1" lang="en-US" altLang="zh-CN" dirty="0" smtClean="0"/>
              <a:t>ontents</a:t>
            </a:r>
          </a:p>
        </p:txBody>
      </p:sp>
      <p:pic>
        <p:nvPicPr>
          <p:cNvPr id="4" name="图片 3" descr="屏幕快照 2014-12-03 下午7.34.0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79" y="2333937"/>
            <a:ext cx="3733800" cy="2108200"/>
          </a:xfrm>
          <a:prstGeom prst="rect">
            <a:avLst/>
          </a:prstGeom>
        </p:spPr>
      </p:pic>
      <p:pic>
        <p:nvPicPr>
          <p:cNvPr id="5" name="图片 4" descr="屏幕快照 2014-12-03 下午7.43.1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300" y="187274"/>
            <a:ext cx="3822700" cy="6604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73109" y="4501162"/>
            <a:ext cx="48715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/>
              <a:t>Kernel of the  software, manager the whole job.</a:t>
            </a:r>
          </a:p>
          <a:p>
            <a:r>
              <a:rPr kumimoji="1" lang="en-US" altLang="zh-CN" dirty="0"/>
              <a:t>i</a:t>
            </a:r>
            <a:r>
              <a:rPr kumimoji="1" lang="en-US" altLang="zh-CN" dirty="0" smtClean="0"/>
              <a:t>nclude and </a:t>
            </a:r>
            <a:r>
              <a:rPr kumimoji="1" lang="en-US" altLang="zh-CN" dirty="0" err="1" smtClean="0"/>
              <a:t>src</a:t>
            </a:r>
            <a:r>
              <a:rPr kumimoji="1" lang="en-US" altLang="zh-CN" dirty="0" smtClean="0"/>
              <a:t> will be used to construct kernel lib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33290-1D0D-CF4F-94EB-5DE1C3D21FCA}" type="datetime1">
              <a:rPr kumimoji="1" lang="zh-CN" altLang="en-US" smtClean="0"/>
              <a:t>14-12-4</a:t>
            </a:fld>
            <a:endParaRPr kumimoji="1" lang="zh-CN" altLang="en-US"/>
          </a:p>
        </p:txBody>
      </p:sp>
      <p:sp>
        <p:nvSpPr>
          <p:cNvPr id="8" name="幻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47A4-44C7-0841-9854-EFF3F3BD4877}" type="slidenum">
              <a:rPr kumimoji="1" lang="zh-CN" altLang="en-US" smtClean="0"/>
              <a:t>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869602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535937"/>
            <a:ext cx="8229600" cy="1143000"/>
          </a:xfrm>
        </p:spPr>
        <p:txBody>
          <a:bodyPr/>
          <a:lstStyle/>
          <a:p>
            <a:r>
              <a:rPr kumimoji="1" lang="en-US" altLang="zh-CN" dirty="0" smtClean="0"/>
              <a:t>Driving mechanism</a:t>
            </a:r>
            <a:endParaRPr kumimoji="1"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59530-61EE-1D47-BE7D-0973C56B93A7}" type="datetime1">
              <a:rPr kumimoji="1" lang="zh-CN" altLang="en-US" smtClean="0"/>
              <a:t>14-12-4</a:t>
            </a:fld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47A4-44C7-0841-9854-EFF3F3BD4877}" type="slidenum">
              <a:rPr kumimoji="1" lang="zh-CN" altLang="en-US" smtClean="0"/>
              <a:t>10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481461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 smtClean="0"/>
              <a:t>Driving mechanism</a:t>
            </a:r>
            <a:endParaRPr kumimoji="1" lang="zh-CN" altLang="en-US" dirty="0"/>
          </a:p>
        </p:txBody>
      </p:sp>
      <p:pic>
        <p:nvPicPr>
          <p:cNvPr id="4" name="图片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846" y="1215256"/>
            <a:ext cx="7278329" cy="4993097"/>
          </a:xfrm>
          <a:prstGeom prst="rect">
            <a:avLst/>
          </a:prstGeom>
        </p:spPr>
      </p:pic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F1C9B-1E4F-9645-B989-837313256F0D}" type="datetime1">
              <a:rPr kumimoji="1" lang="zh-CN" altLang="en-US" smtClean="0"/>
              <a:t>14-12-4</a:t>
            </a:fld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47A4-44C7-0841-9854-EFF3F3BD4877}" type="slidenum">
              <a:rPr kumimoji="1" lang="zh-CN" altLang="en-US" smtClean="0"/>
              <a:t>11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229361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Driving mechanism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smtClean="0"/>
              <a:t>After installation</a:t>
            </a:r>
            <a:endParaRPr kumimoji="1"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FA9C-F39E-0445-9375-3A5FAE52EB23}" type="datetime1">
              <a:rPr kumimoji="1" lang="zh-CN" altLang="en-US" smtClean="0"/>
              <a:t>14-12-5</a:t>
            </a:fld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47A4-44C7-0841-9854-EFF3F3BD4877}" type="slidenum">
              <a:rPr kumimoji="1" lang="zh-CN" altLang="en-US" smtClean="0"/>
              <a:t>12</a:t>
            </a:fld>
            <a:endParaRPr kumimoji="1" lang="zh-CN" altLang="en-US"/>
          </a:p>
        </p:txBody>
      </p:sp>
      <p:pic>
        <p:nvPicPr>
          <p:cNvPr id="6" name="图片 5" descr="屏幕快照 2014-12-05 上午10.34.0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350" y="2130378"/>
            <a:ext cx="3390900" cy="4406900"/>
          </a:xfrm>
          <a:prstGeom prst="rect">
            <a:avLst/>
          </a:prstGeom>
        </p:spPr>
      </p:pic>
      <p:pic>
        <p:nvPicPr>
          <p:cNvPr id="7" name="图片 6" descr="屏幕快照 2014-12-05 上午10.35.0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3300" y="1782763"/>
            <a:ext cx="3492500" cy="4343400"/>
          </a:xfrm>
          <a:prstGeom prst="rect">
            <a:avLst/>
          </a:prstGeom>
        </p:spPr>
      </p:pic>
      <p:cxnSp>
        <p:nvCxnSpPr>
          <p:cNvPr id="9" name="直线箭头连接符 8"/>
          <p:cNvCxnSpPr/>
          <p:nvPr/>
        </p:nvCxnSpPr>
        <p:spPr>
          <a:xfrm flipV="1">
            <a:off x="2816193" y="1988026"/>
            <a:ext cx="2871413" cy="19051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29714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Driving mechanism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err="1" smtClean="0"/>
              <a:t>JobOption</a:t>
            </a:r>
            <a:endParaRPr kumimoji="1"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ADCAC-5AE9-7A4C-996F-E20AB08216B3}" type="datetime1">
              <a:rPr kumimoji="1" lang="zh-CN" altLang="en-US" smtClean="0"/>
              <a:t>14-12-4</a:t>
            </a:fld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47A4-44C7-0841-9854-EFF3F3BD4877}" type="slidenum">
              <a:rPr kumimoji="1" lang="zh-CN" altLang="en-US" smtClean="0"/>
              <a:t>13</a:t>
            </a:fld>
            <a:endParaRPr kumimoji="1" lang="zh-CN" altLang="en-US"/>
          </a:p>
        </p:txBody>
      </p:sp>
      <p:pic>
        <p:nvPicPr>
          <p:cNvPr id="6" name="图片 5" descr="屏幕快照 2014-12-03 下午8.40.4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85215"/>
            <a:ext cx="9144000" cy="3440948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371920" y="2335588"/>
            <a:ext cx="3322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/>
              <a:t>Import the kernel of the software</a:t>
            </a:r>
            <a:endParaRPr kumimoji="1"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4371920" y="2794886"/>
            <a:ext cx="2055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/>
              <a:t>Import user module</a:t>
            </a:r>
            <a:endParaRPr kumimoji="1"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4371920" y="3190897"/>
            <a:ext cx="4438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/>
              <a:t>Set options, include Core, Services, Algorithm</a:t>
            </a:r>
            <a:endParaRPr kumimoji="1"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4371920" y="4144487"/>
            <a:ext cx="4163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/>
              <a:t>Create an object of user defined algorithm </a:t>
            </a:r>
            <a:endParaRPr kumimoji="1"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4371920" y="5756831"/>
            <a:ext cx="20320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/>
              <a:t>Let core run the job</a:t>
            </a:r>
            <a:endParaRPr kumimoji="1" lang="zh-CN" altLang="en-US" dirty="0"/>
          </a:p>
        </p:txBody>
      </p:sp>
      <p:cxnSp>
        <p:nvCxnSpPr>
          <p:cNvPr id="14" name="直线箭头连接符 13"/>
          <p:cNvCxnSpPr>
            <a:endCxn id="7" idx="1"/>
          </p:cNvCxnSpPr>
          <p:nvPr/>
        </p:nvCxnSpPr>
        <p:spPr>
          <a:xfrm flipV="1">
            <a:off x="1078777" y="2520254"/>
            <a:ext cx="3293143" cy="3745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直线箭头连接符 15"/>
          <p:cNvCxnSpPr>
            <a:endCxn id="8" idx="1"/>
          </p:cNvCxnSpPr>
          <p:nvPr/>
        </p:nvCxnSpPr>
        <p:spPr>
          <a:xfrm flipV="1">
            <a:off x="2758392" y="2979552"/>
            <a:ext cx="1613528" cy="1846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/>
          <p:cNvCxnSpPr>
            <a:endCxn id="9" idx="1"/>
          </p:cNvCxnSpPr>
          <p:nvPr/>
        </p:nvCxnSpPr>
        <p:spPr>
          <a:xfrm flipV="1">
            <a:off x="3413851" y="3375563"/>
            <a:ext cx="958069" cy="1846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/>
          <p:cNvCxnSpPr/>
          <p:nvPr/>
        </p:nvCxnSpPr>
        <p:spPr>
          <a:xfrm>
            <a:off x="2590800" y="4314839"/>
            <a:ext cx="1781120" cy="1365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直线箭头连接符 21"/>
          <p:cNvCxnSpPr>
            <a:endCxn id="11" idx="1"/>
          </p:cNvCxnSpPr>
          <p:nvPr/>
        </p:nvCxnSpPr>
        <p:spPr>
          <a:xfrm>
            <a:off x="3154398" y="5756831"/>
            <a:ext cx="1217522" cy="1846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71817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屏幕快照 2014-12-05 上午10.32.1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077" y="0"/>
            <a:ext cx="6192061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Driving mechanism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err="1" smtClean="0"/>
              <a:t>DMPSW.py</a:t>
            </a:r>
            <a:endParaRPr kumimoji="1"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FA9C-F39E-0445-9375-3A5FAE52EB23}" type="datetime1">
              <a:rPr kumimoji="1" lang="zh-CN" altLang="en-US" smtClean="0"/>
              <a:t>14-12-5</a:t>
            </a:fld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47A4-44C7-0841-9854-EFF3F3BD4877}" type="slidenum">
              <a:rPr kumimoji="1" lang="zh-CN" altLang="en-US" smtClean="0"/>
              <a:t>14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527903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Driving mechanism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err="1" smtClean="0"/>
              <a:t>RootIOScv.Set</a:t>
            </a:r>
            <a:r>
              <a:rPr kumimoji="1" lang="en-US" altLang="zh-CN" dirty="0" smtClean="0"/>
              <a:t>()</a:t>
            </a:r>
            <a:endParaRPr kumimoji="1"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FA9C-F39E-0445-9375-3A5FAE52EB23}" type="datetime1">
              <a:rPr kumimoji="1" lang="zh-CN" altLang="en-US" smtClean="0"/>
              <a:t>14-12-5</a:t>
            </a:fld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47A4-44C7-0841-9854-EFF3F3BD4877}" type="slidenum">
              <a:rPr kumimoji="1" lang="zh-CN" altLang="en-US" smtClean="0"/>
              <a:t>15</a:t>
            </a:fld>
            <a:endParaRPr kumimoji="1" lang="zh-CN" altLang="en-US"/>
          </a:p>
        </p:txBody>
      </p:sp>
      <p:pic>
        <p:nvPicPr>
          <p:cNvPr id="6" name="图片 5" descr="屏幕快照 2014-12-05 上午10.40.4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100" y="2600784"/>
            <a:ext cx="6007100" cy="2540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869707" y="5784604"/>
            <a:ext cx="3490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err="1" smtClean="0"/>
              <a:t>gRootIOSvc</a:t>
            </a:r>
            <a:r>
              <a:rPr kumimoji="1" lang="en-US" altLang="zh-CN" dirty="0" smtClean="0"/>
              <a:t>-&gt;Set(“Input/Path”,”.”)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152141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Driving mechanism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err="1" smtClean="0"/>
              <a:t>Core.Set</a:t>
            </a:r>
            <a:r>
              <a:rPr kumimoji="1" lang="en-US" altLang="zh-CN" dirty="0" smtClean="0"/>
              <a:t>()</a:t>
            </a:r>
            <a:endParaRPr kumimoji="1"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FA9C-F39E-0445-9375-3A5FAE52EB23}" type="datetime1">
              <a:rPr kumimoji="1" lang="zh-CN" altLang="en-US" smtClean="0"/>
              <a:t>14-12-5</a:t>
            </a:fld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47A4-44C7-0841-9854-EFF3F3BD4877}" type="slidenum">
              <a:rPr kumimoji="1" lang="zh-CN" altLang="en-US" smtClean="0"/>
              <a:t>16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759137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Driving mechanism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err="1" smtClean="0"/>
              <a:t>Core.set</a:t>
            </a:r>
            <a:r>
              <a:rPr kumimoji="1" lang="en-US" altLang="zh-CN" dirty="0" smtClean="0"/>
              <a:t>()</a:t>
            </a:r>
            <a:endParaRPr kumimoji="1"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FA9C-F39E-0445-9375-3A5FAE52EB23}" type="datetime1">
              <a:rPr kumimoji="1" lang="zh-CN" altLang="en-US" smtClean="0"/>
              <a:t>14-12-5</a:t>
            </a:fld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47A4-44C7-0841-9854-EFF3F3BD4877}" type="slidenum">
              <a:rPr kumimoji="1" lang="zh-CN" altLang="en-US" smtClean="0"/>
              <a:t>17</a:t>
            </a:fld>
            <a:endParaRPr kumimoji="1" lang="zh-CN" altLang="en-US"/>
          </a:p>
        </p:txBody>
      </p:sp>
      <p:pic>
        <p:nvPicPr>
          <p:cNvPr id="6" name="图片 5" descr="屏幕快照 2014-12-05 下午12.53.5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75" y="219414"/>
            <a:ext cx="8991600" cy="650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4905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Driving mechanism</a:t>
            </a:r>
            <a:endParaRPr kumimoji="1"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1EF9E-5510-1743-A242-A0DB65081B54}" type="datetime1">
              <a:rPr kumimoji="1" lang="zh-CN" altLang="en-US" smtClean="0"/>
              <a:t>14-12-4</a:t>
            </a:fld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47A4-44C7-0841-9854-EFF3F3BD4877}" type="slidenum">
              <a:rPr kumimoji="1" lang="zh-CN" altLang="en-US" smtClean="0"/>
              <a:t>18</a:t>
            </a:fld>
            <a:endParaRPr kumimoji="1"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356468" y="1415202"/>
            <a:ext cx="8997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err="1" smtClean="0"/>
              <a:t>DmpCore</a:t>
            </a:r>
            <a:r>
              <a:rPr kumimoji="1" lang="en-US" altLang="zh-CN" sz="2400" dirty="0" smtClean="0"/>
              <a:t> manage the whole job. All jobs start from it and end with it.</a:t>
            </a:r>
            <a:endParaRPr kumimoji="1" lang="zh-CN" altLang="en-US" sz="2400" dirty="0"/>
          </a:p>
        </p:txBody>
      </p:sp>
      <p:pic>
        <p:nvPicPr>
          <p:cNvPr id="7" name="图片 6" descr="屏幕快照 2014-12-03 下午8.25.4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049846"/>
            <a:ext cx="81661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343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Driving mechanism</a:t>
            </a:r>
            <a:endParaRPr kumimoji="1"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CE373-A938-8B44-BDFD-4F20C9FCB9F1}" type="datetime1">
              <a:rPr kumimoji="1" lang="zh-CN" altLang="en-US" smtClean="0"/>
              <a:t>14-12-4</a:t>
            </a:fld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47A4-44C7-0841-9854-EFF3F3BD4877}" type="slidenum">
              <a:rPr kumimoji="1" lang="zh-CN" altLang="en-US" smtClean="0"/>
              <a:t>19</a:t>
            </a:fld>
            <a:endParaRPr kumimoji="1"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356468" y="1415202"/>
            <a:ext cx="8997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err="1" smtClean="0"/>
              <a:t>DmpCore</a:t>
            </a:r>
            <a:r>
              <a:rPr kumimoji="1" lang="en-US" altLang="zh-CN" sz="2400" dirty="0" smtClean="0"/>
              <a:t> manage the whole job. All jobs start from it and end with it.</a:t>
            </a:r>
            <a:endParaRPr kumimoji="1" lang="zh-CN" altLang="en-US" sz="2400" dirty="0"/>
          </a:p>
        </p:txBody>
      </p:sp>
      <p:pic>
        <p:nvPicPr>
          <p:cNvPr id="3" name="图片 2" descr="屏幕快照 2014-12-03 下午8.29.4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396" y="1784193"/>
            <a:ext cx="7086600" cy="5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0280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Driving mechanism</a:t>
            </a:r>
            <a:endParaRPr kumimoji="1"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00859-8BC4-EC48-88B5-4C13102D5CBA}" type="datetime1">
              <a:rPr kumimoji="1" lang="zh-CN" altLang="en-US" smtClean="0"/>
              <a:t>14-12-4</a:t>
            </a:fld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47A4-44C7-0841-9854-EFF3F3BD4877}" type="slidenum">
              <a:rPr kumimoji="1" lang="zh-CN" altLang="en-US" smtClean="0"/>
              <a:t>20</a:t>
            </a:fld>
            <a:endParaRPr kumimoji="1"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356468" y="1415202"/>
            <a:ext cx="8997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err="1" smtClean="0"/>
              <a:t>DmpCore</a:t>
            </a:r>
            <a:r>
              <a:rPr kumimoji="1" lang="en-US" altLang="zh-CN" sz="2400" dirty="0" smtClean="0"/>
              <a:t> manage the whole job. All jobs start from it and end with it.</a:t>
            </a:r>
            <a:endParaRPr kumimoji="1" lang="zh-CN" altLang="en-US" sz="2400" dirty="0"/>
          </a:p>
        </p:txBody>
      </p:sp>
      <p:pic>
        <p:nvPicPr>
          <p:cNvPr id="7" name="图片 6" descr="屏幕快照 2014-12-03 下午8.30.0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462" y="1981491"/>
            <a:ext cx="7734300" cy="2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5820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Driving mechanism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err="1" smtClean="0"/>
              <a:t>RootIOSvc</a:t>
            </a:r>
            <a:endParaRPr kumimoji="1" lang="en-US" altLang="zh-CN" dirty="0" smtClean="0"/>
          </a:p>
          <a:p>
            <a:pPr lvl="1"/>
            <a:r>
              <a:rPr kumimoji="1" lang="en-US" altLang="zh-CN" dirty="0" smtClean="0"/>
              <a:t>Provide interface for input and output data, only one input root file and one output root file.</a:t>
            </a:r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FA9C-F39E-0445-9375-3A5FAE52EB23}" type="datetime1">
              <a:rPr kumimoji="1" lang="zh-CN" altLang="en-US" smtClean="0"/>
              <a:t>14-12-4</a:t>
            </a:fld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47A4-44C7-0841-9854-EFF3F3BD4877}" type="slidenum">
              <a:rPr kumimoji="1" lang="zh-CN" altLang="en-US" smtClean="0"/>
              <a:t>21</a:t>
            </a:fld>
            <a:endParaRPr kumimoji="1" lang="zh-CN" altLang="en-US"/>
          </a:p>
        </p:txBody>
      </p:sp>
      <p:pic>
        <p:nvPicPr>
          <p:cNvPr id="6" name="图片 5" descr="屏幕快照 2014-12-05 下午1.46.4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12012"/>
            <a:ext cx="9042400" cy="29718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9704823" y="392082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82521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FA9C-F39E-0445-9375-3A5FAE52EB23}" type="datetime1">
              <a:rPr kumimoji="1" lang="zh-CN" altLang="en-US" smtClean="0"/>
              <a:t>14-12-5</a:t>
            </a:fld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47A4-44C7-0841-9854-EFF3F3BD4877}" type="slidenum">
              <a:rPr kumimoji="1" lang="zh-CN" altLang="en-US" smtClean="0"/>
              <a:t>22</a:t>
            </a:fld>
            <a:endParaRPr kumimoji="1" lang="zh-CN" altLang="en-US"/>
          </a:p>
        </p:txBody>
      </p:sp>
      <p:pic>
        <p:nvPicPr>
          <p:cNvPr id="6" name="图片 5" descr="屏幕快照 2014-12-05 下午1.49.3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0"/>
            <a:ext cx="89216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6258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Driving mechanism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err="1" smtClean="0"/>
              <a:t>DataBufferSvc</a:t>
            </a:r>
            <a:endParaRPr kumimoji="1" lang="en-US" altLang="zh-CN" dirty="0" smtClean="0"/>
          </a:p>
          <a:p>
            <a:pPr lvl="1"/>
            <a:r>
              <a:rPr kumimoji="1" lang="en-US" altLang="zh-CN" dirty="0" smtClean="0"/>
              <a:t>Provide interface for data exchange input between algorithms</a:t>
            </a:r>
          </a:p>
          <a:p>
            <a:pPr lvl="1"/>
            <a:r>
              <a:rPr kumimoji="1" lang="en-US" altLang="zh-CN" dirty="0" smtClean="0"/>
              <a:t>Two useful function</a:t>
            </a:r>
          </a:p>
          <a:p>
            <a:pPr lvl="2"/>
            <a:r>
              <a:rPr kumimoji="1" lang="en-US" altLang="zh-CN" dirty="0" err="1" smtClean="0"/>
              <a:t>LinkRootFile</a:t>
            </a:r>
            <a:r>
              <a:rPr kumimoji="1" lang="en-US" altLang="zh-CN" dirty="0" smtClean="0"/>
              <a:t>(</a:t>
            </a:r>
            <a:r>
              <a:rPr kumimoji="1" lang="en-US" altLang="zh-CN" dirty="0" err="1" smtClean="0"/>
              <a:t>Path</a:t>
            </a:r>
            <a:r>
              <a:rPr lang="en-US" altLang="zh-CN" dirty="0" err="1"/>
              <a:t>S</a:t>
            </a:r>
            <a:r>
              <a:rPr lang="en-US" altLang="zh-CN" dirty="0" err="1" smtClean="0"/>
              <a:t>tring</a:t>
            </a:r>
            <a:r>
              <a:rPr lang="en-US" altLang="zh-CN" dirty="0" smtClean="0"/>
              <a:t> , </a:t>
            </a:r>
            <a:r>
              <a:rPr lang="en-US" altLang="zh-CN" dirty="0" err="1" smtClean="0"/>
              <a:t>EventClassPointer</a:t>
            </a:r>
            <a:r>
              <a:rPr kumimoji="1" lang="en-US" altLang="zh-CN" dirty="0" smtClean="0"/>
              <a:t>)</a:t>
            </a:r>
          </a:p>
          <a:p>
            <a:pPr lvl="2"/>
            <a:r>
              <a:rPr lang="en-US" altLang="zh-CN" dirty="0" err="1"/>
              <a:t>RegisterObject</a:t>
            </a:r>
            <a:r>
              <a:rPr lang="en-US" altLang="zh-CN" dirty="0" smtClean="0"/>
              <a:t>(</a:t>
            </a:r>
            <a:r>
              <a:rPr lang="en-US" altLang="zh-CN" dirty="0" err="1" smtClean="0"/>
              <a:t>PathString</a:t>
            </a:r>
            <a:r>
              <a:rPr lang="en-US" altLang="zh-CN" dirty="0" smtClean="0"/>
              <a:t>, </a:t>
            </a:r>
            <a:r>
              <a:rPr lang="en-US" altLang="zh-CN" dirty="0" err="1" smtClean="0"/>
              <a:t>EventClassPointer</a:t>
            </a:r>
            <a:r>
              <a:rPr lang="en-US" altLang="zh-CN" dirty="0" smtClean="0"/>
              <a:t>, </a:t>
            </a:r>
            <a:r>
              <a:rPr lang="en-US" altLang="zh-CN" dirty="0" err="1"/>
              <a:t>C</a:t>
            </a:r>
            <a:r>
              <a:rPr lang="en-US" altLang="zh-CN" dirty="0" err="1" smtClean="0"/>
              <a:t>lassName</a:t>
            </a:r>
            <a:r>
              <a:rPr lang="en-US" altLang="zh-CN" dirty="0" smtClean="0"/>
              <a:t>)</a:t>
            </a:r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FA9C-F39E-0445-9375-3A5FAE52EB23}" type="datetime1">
              <a:rPr kumimoji="1" lang="zh-CN" altLang="en-US" smtClean="0"/>
              <a:t>14-12-5</a:t>
            </a:fld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47A4-44C7-0841-9854-EFF3F3BD4877}" type="slidenum">
              <a:rPr kumimoji="1" lang="zh-CN" altLang="en-US" smtClean="0"/>
              <a:t>23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35830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FA9C-F39E-0445-9375-3A5FAE52EB23}" type="datetime1">
              <a:rPr kumimoji="1" lang="zh-CN" altLang="en-US" smtClean="0"/>
              <a:t>14-12-5</a:t>
            </a:fld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47A4-44C7-0841-9854-EFF3F3BD4877}" type="slidenum">
              <a:rPr kumimoji="1" lang="zh-CN" altLang="en-US" smtClean="0"/>
              <a:t>24</a:t>
            </a:fld>
            <a:endParaRPr kumimoji="1" lang="zh-CN" altLang="en-US"/>
          </a:p>
        </p:txBody>
      </p:sp>
      <p:pic>
        <p:nvPicPr>
          <p:cNvPr id="6" name="图片 5" descr="屏幕快照 2014-12-05 下午1.53.5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400"/>
            <a:ext cx="9144000" cy="5767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6987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539280"/>
            <a:ext cx="8229600" cy="1143000"/>
          </a:xfrm>
        </p:spPr>
        <p:txBody>
          <a:bodyPr/>
          <a:lstStyle/>
          <a:p>
            <a:r>
              <a:rPr kumimoji="1" lang="en-US" altLang="zh-CN" dirty="0" smtClean="0"/>
              <a:t>Event class</a:t>
            </a:r>
            <a:endParaRPr kumimoji="1"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5245-C270-CE40-A4B7-6E300773F21A}" type="datetime1">
              <a:rPr kumimoji="1" lang="zh-CN" altLang="en-US" smtClean="0"/>
              <a:t>14-12-4</a:t>
            </a:fld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47A4-44C7-0841-9854-EFF3F3BD4877}" type="slidenum">
              <a:rPr kumimoji="1" lang="zh-CN" altLang="en-US" smtClean="0"/>
              <a:t>25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904104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Event class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kumimoji="1" lang="en-US" altLang="zh-CN" dirty="0" smtClean="0"/>
              <a:t>Why event class</a:t>
            </a:r>
          </a:p>
          <a:p>
            <a:r>
              <a:rPr lang="en-US" altLang="zh-CN" dirty="0" smtClean="0"/>
              <a:t>From procedure of data analysis in high energy physics, the core is the </a:t>
            </a:r>
            <a:r>
              <a:rPr lang="en-US" altLang="zh-CN" dirty="0" smtClean="0"/>
              <a:t>extraction, analysis and encapsulation of event information. It’s important to define the data.</a:t>
            </a:r>
            <a:endParaRPr lang="en-US" altLang="zh-CN" dirty="0"/>
          </a:p>
          <a:p>
            <a:r>
              <a:rPr lang="en-US" altLang="zh-CN" dirty="0" smtClean="0"/>
              <a:t>For </a:t>
            </a:r>
            <a:r>
              <a:rPr lang="en-US" altLang="zh-CN" dirty="0" err="1" smtClean="0"/>
              <a:t>dampe</a:t>
            </a:r>
            <a:r>
              <a:rPr lang="en-US" altLang="zh-CN" dirty="0" smtClean="0"/>
              <a:t> offline software, we define our event class based on </a:t>
            </a:r>
            <a:r>
              <a:rPr lang="en-US" altLang="zh-CN" dirty="0" err="1" smtClean="0"/>
              <a:t>TObject</a:t>
            </a:r>
            <a:r>
              <a:rPr lang="en-US" altLang="zh-CN" dirty="0" smtClean="0"/>
              <a:t> of root. Advantages:</a:t>
            </a:r>
          </a:p>
          <a:p>
            <a:pPr lvl="1"/>
            <a:r>
              <a:rPr lang="en-US" altLang="zh-CN" dirty="0" smtClean="0"/>
              <a:t>Uniformed data structure, se</a:t>
            </a:r>
            <a:r>
              <a:rPr lang="en-US" altLang="zh-CN" dirty="0" smtClean="0"/>
              <a:t>parated data module</a:t>
            </a:r>
          </a:p>
          <a:p>
            <a:pPr lvl="1"/>
            <a:r>
              <a:rPr lang="en-US" altLang="zh-CN" dirty="0" smtClean="0"/>
              <a:t>Benefit for data saving</a:t>
            </a:r>
          </a:p>
          <a:p>
            <a:pPr lvl="1"/>
            <a:r>
              <a:rPr lang="en-US" altLang="zh-CN" dirty="0" smtClean="0"/>
              <a:t>Benefit for data exchange</a:t>
            </a:r>
          </a:p>
          <a:p>
            <a:pPr lvl="1"/>
            <a:r>
              <a:rPr lang="en-US" altLang="zh-CN" dirty="0" smtClean="0"/>
              <a:t>Benefit for </a:t>
            </a:r>
            <a:r>
              <a:rPr lang="en-US" altLang="zh-CN" dirty="0" smtClean="0"/>
              <a:t>maintenance </a:t>
            </a:r>
            <a:r>
              <a:rPr lang="en-US" altLang="zh-CN" dirty="0" smtClean="0"/>
              <a:t>and update</a:t>
            </a:r>
            <a:endParaRPr lang="zh-CN" alt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C7A25-3B8E-6244-959F-6BE519CB6D3E}" type="datetime1">
              <a:rPr kumimoji="1" lang="zh-CN" altLang="en-US" smtClean="0"/>
              <a:t>14-12-4</a:t>
            </a:fld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47A4-44C7-0841-9854-EFF3F3BD4877}" type="slidenum">
              <a:rPr kumimoji="1" lang="zh-CN" altLang="en-US" smtClean="0"/>
              <a:t>26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2336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Event class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800" dirty="0" smtClean="0"/>
              <a:t>Create an event class</a:t>
            </a:r>
          </a:p>
          <a:p>
            <a:pPr marL="457200" lvl="1" indent="0">
              <a:buNone/>
            </a:pPr>
            <a:r>
              <a:rPr kumimoji="1" lang="en-US" altLang="zh-CN" sz="2400" dirty="0" err="1"/>
              <a:t>d</a:t>
            </a:r>
            <a:r>
              <a:rPr kumimoji="1" lang="en-US" altLang="zh-CN" sz="2400" dirty="0" err="1" smtClean="0"/>
              <a:t>mpsw</a:t>
            </a:r>
            <a:r>
              <a:rPr kumimoji="1" lang="en-US" altLang="zh-CN" sz="2400" dirty="0" smtClean="0"/>
              <a:t>-expand --</a:t>
            </a:r>
            <a:r>
              <a:rPr kumimoji="1" lang="en-US" altLang="zh-CN" sz="2400" dirty="0" err="1" smtClean="0"/>
              <a:t>evt</a:t>
            </a:r>
            <a:r>
              <a:rPr kumimoji="1" lang="en-US" altLang="zh-CN" sz="2400" dirty="0" smtClean="0"/>
              <a:t> </a:t>
            </a:r>
            <a:r>
              <a:rPr kumimoji="1" lang="en-US" altLang="zh-CN" sz="2400" dirty="0" err="1" smtClean="0"/>
              <a:t>EventName</a:t>
            </a:r>
            <a:endParaRPr kumimoji="1" lang="en-US" altLang="zh-CN" sz="2400" dirty="0" smtClean="0"/>
          </a:p>
          <a:p>
            <a:pPr marL="457200" lvl="1" indent="0">
              <a:buNone/>
            </a:pPr>
            <a:r>
              <a:rPr kumimoji="1" lang="en-US" altLang="zh-CN" sz="2400" dirty="0" err="1" smtClean="0"/>
              <a:t>dmpsw</a:t>
            </a:r>
            <a:r>
              <a:rPr kumimoji="1" lang="en-US" altLang="zh-CN" sz="2400" dirty="0" smtClean="0"/>
              <a:t>-expand --</a:t>
            </a:r>
            <a:r>
              <a:rPr kumimoji="1" lang="en-US" altLang="zh-CN" sz="2400" dirty="0" err="1" smtClean="0"/>
              <a:t>evt</a:t>
            </a:r>
            <a:r>
              <a:rPr kumimoji="1" lang="en-US" altLang="zh-CN" sz="2400" dirty="0" smtClean="0"/>
              <a:t> </a:t>
            </a:r>
            <a:r>
              <a:rPr kumimoji="1" lang="en-US" altLang="zh-CN" sz="2400" dirty="0" err="1" smtClean="0"/>
              <a:t>testevt</a:t>
            </a:r>
            <a:endParaRPr kumimoji="1" lang="en-US" altLang="zh-CN" sz="2400" dirty="0"/>
          </a:p>
          <a:p>
            <a:pPr marL="457200" lvl="1" indent="0">
              <a:buNone/>
            </a:pPr>
            <a:endParaRPr kumimoji="1" lang="en-US" altLang="zh-CN" sz="2400" dirty="0" smtClean="0"/>
          </a:p>
          <a:p>
            <a:pPr marL="457200" lvl="1" indent="0">
              <a:buNone/>
            </a:pPr>
            <a:r>
              <a:rPr kumimoji="1" lang="en-US" altLang="zh-CN" sz="2400" dirty="0" err="1" smtClean="0"/>
              <a:t>Sconstruct</a:t>
            </a:r>
            <a:r>
              <a:rPr kumimoji="1" lang="en-US" altLang="zh-CN" sz="2400" dirty="0" smtClean="0"/>
              <a:t>: file for </a:t>
            </a:r>
            <a:r>
              <a:rPr kumimoji="1" lang="en-US" altLang="zh-CN" sz="2400" dirty="0" err="1" smtClean="0"/>
              <a:t>scons</a:t>
            </a:r>
            <a:r>
              <a:rPr kumimoji="1" lang="en-US" altLang="zh-CN" sz="2400" dirty="0" smtClean="0"/>
              <a:t> command</a:t>
            </a:r>
          </a:p>
          <a:p>
            <a:pPr lvl="1">
              <a:buFont typeface="Wingdings" charset="2"/>
              <a:buChar char="ü"/>
            </a:pPr>
            <a:r>
              <a:rPr kumimoji="1" lang="en-US" altLang="zh-CN" sz="2400" dirty="0" smtClean="0"/>
              <a:t>add your own data members and member functions</a:t>
            </a:r>
          </a:p>
          <a:p>
            <a:pPr lvl="1">
              <a:buFont typeface="Wingdings" charset="2"/>
              <a:buChar char="ü"/>
            </a:pPr>
            <a:r>
              <a:rPr kumimoji="1" lang="en-US" altLang="zh-CN" sz="2400" dirty="0" err="1" smtClean="0"/>
              <a:t>dmpCreateDictionary</a:t>
            </a:r>
            <a:r>
              <a:rPr kumimoji="1" lang="en-US" altLang="zh-CN" sz="2400" dirty="0" smtClean="0"/>
              <a:t>: let ROOT recognize your class member, otherwise the next step will have some error!</a:t>
            </a:r>
          </a:p>
          <a:p>
            <a:pPr lvl="1">
              <a:buFont typeface="Wingdings" charset="2"/>
              <a:buChar char="ü"/>
            </a:pPr>
            <a:r>
              <a:rPr kumimoji="1" lang="en-US" altLang="zh-CN" sz="2400" dirty="0" err="1" smtClean="0"/>
              <a:t>scons</a:t>
            </a:r>
            <a:r>
              <a:rPr kumimoji="1" lang="en-US" altLang="zh-CN" sz="2400" dirty="0" smtClean="0"/>
              <a:t>: install include file and lib to your work directory</a:t>
            </a:r>
          </a:p>
          <a:p>
            <a:pPr marL="457200" lvl="1" indent="0">
              <a:buNone/>
            </a:pPr>
            <a:r>
              <a:rPr kumimoji="1" lang="en-US" altLang="zh-CN" sz="2400" dirty="0" smtClean="0"/>
              <a:t>**</a:t>
            </a:r>
            <a:r>
              <a:rPr kumimoji="1" lang="en-US" altLang="zh-CN" sz="2400" dirty="0" err="1" smtClean="0"/>
              <a:t>LinkDef.h</a:t>
            </a:r>
            <a:r>
              <a:rPr kumimoji="1" lang="en-US" altLang="zh-CN" sz="2400" dirty="0" smtClean="0"/>
              <a:t>: will be used by </a:t>
            </a:r>
            <a:r>
              <a:rPr kumimoji="1" lang="en-US" altLang="zh-CN" sz="2400" dirty="0" err="1" smtClean="0"/>
              <a:t>dmpCreateDictionay</a:t>
            </a:r>
            <a:endParaRPr kumimoji="1" lang="en-US" altLang="zh-CN" sz="2400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FF885-2AA2-5D47-A4E1-DB50892EC588}" type="datetime1">
              <a:rPr kumimoji="1" lang="zh-CN" altLang="en-US" smtClean="0"/>
              <a:t>14-12-4</a:t>
            </a:fld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47A4-44C7-0841-9854-EFF3F3BD4877}" type="slidenum">
              <a:rPr kumimoji="1" lang="zh-CN" altLang="en-US" smtClean="0"/>
              <a:t>27</a:t>
            </a:fld>
            <a:endParaRPr kumimoji="1" lang="zh-CN" altLang="en-US"/>
          </a:p>
        </p:txBody>
      </p:sp>
      <p:pic>
        <p:nvPicPr>
          <p:cNvPr id="6" name="图片 5" descr="屏幕快照 2014-12-04 上午12.02.0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648" y="1417638"/>
            <a:ext cx="4018657" cy="197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6003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Event class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err="1" smtClean="0"/>
              <a:t>Evt</a:t>
            </a:r>
            <a:r>
              <a:rPr kumimoji="1" lang="en-US" altLang="zh-CN" dirty="0" smtClean="0"/>
              <a:t>**.h</a:t>
            </a:r>
            <a:endParaRPr kumimoji="1"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FAB43-D866-334E-BCE2-0F00155E997A}" type="datetime1">
              <a:rPr kumimoji="1" lang="zh-CN" altLang="en-US" smtClean="0"/>
              <a:t>14-12-4</a:t>
            </a:fld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47A4-44C7-0841-9854-EFF3F3BD4877}" type="slidenum">
              <a:rPr kumimoji="1" lang="zh-CN" altLang="en-US" smtClean="0"/>
              <a:t>28</a:t>
            </a:fld>
            <a:endParaRPr kumimoji="1" lang="zh-CN" altLang="en-US"/>
          </a:p>
        </p:txBody>
      </p:sp>
      <p:pic>
        <p:nvPicPr>
          <p:cNvPr id="8" name="图片 7" descr="屏幕快照 2014-12-04 上午10.18.5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6637" y="1524000"/>
            <a:ext cx="4140200" cy="53340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57200" y="3035876"/>
            <a:ext cx="251395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/>
              <a:t>You can declare your</a:t>
            </a:r>
          </a:p>
          <a:p>
            <a:r>
              <a:rPr kumimoji="1" lang="en-US" altLang="zh-CN" dirty="0" smtClean="0"/>
              <a:t>member function here.</a:t>
            </a:r>
          </a:p>
          <a:p>
            <a:r>
              <a:rPr kumimoji="1" lang="en-US" altLang="zh-CN" dirty="0" smtClean="0"/>
              <a:t>You can realize these </a:t>
            </a:r>
          </a:p>
          <a:p>
            <a:r>
              <a:rPr kumimoji="1" lang="en-US" altLang="zh-CN" dirty="0" smtClean="0"/>
              <a:t>functions in </a:t>
            </a:r>
            <a:r>
              <a:rPr kumimoji="1" lang="en-US" altLang="zh-CN" dirty="0" err="1" smtClean="0"/>
              <a:t>Evt</a:t>
            </a:r>
            <a:r>
              <a:rPr kumimoji="1" lang="en-US" altLang="zh-CN" dirty="0" smtClean="0"/>
              <a:t>**.cc file.</a:t>
            </a:r>
            <a:endParaRPr kumimoji="1"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457200" y="4779118"/>
            <a:ext cx="23208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/>
              <a:t>You can declare your</a:t>
            </a:r>
          </a:p>
          <a:p>
            <a:r>
              <a:rPr kumimoji="1" lang="en-US" altLang="zh-CN" dirty="0" smtClean="0"/>
              <a:t>member variable here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758346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Event Class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err="1" smtClean="0"/>
              <a:t>LinkDef.h</a:t>
            </a:r>
            <a:endParaRPr kumimoji="1"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FA9C-F39E-0445-9375-3A5FAE52EB23}" type="datetime1">
              <a:rPr kumimoji="1" lang="zh-CN" altLang="en-US" smtClean="0"/>
              <a:t>14-12-5</a:t>
            </a:fld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47A4-44C7-0841-9854-EFF3F3BD4877}" type="slidenum">
              <a:rPr kumimoji="1" lang="zh-CN" altLang="en-US" smtClean="0"/>
              <a:t>29</a:t>
            </a:fld>
            <a:endParaRPr kumimoji="1" lang="zh-CN" altLang="en-US"/>
          </a:p>
        </p:txBody>
      </p:sp>
      <p:pic>
        <p:nvPicPr>
          <p:cNvPr id="6" name="图片 5" descr="屏幕快照 2014-12-05 下午1.12.1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204272"/>
            <a:ext cx="3657600" cy="229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8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Event Class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800" dirty="0" smtClean="0"/>
              <a:t>Dictionary file: created by </a:t>
            </a:r>
            <a:r>
              <a:rPr kumimoji="1" lang="en-US" altLang="zh-CN" sz="2800" dirty="0" err="1" smtClean="0"/>
              <a:t>dmpCreateDictionary</a:t>
            </a:r>
            <a:endParaRPr kumimoji="1" lang="en-US" altLang="zh-CN" sz="2800" dirty="0" smtClean="0"/>
          </a:p>
          <a:p>
            <a:pPr lvl="1"/>
            <a:r>
              <a:rPr kumimoji="1" lang="en-US" altLang="zh-CN" sz="2400" dirty="0" smtClean="0"/>
              <a:t>Dictionary**.h</a:t>
            </a:r>
          </a:p>
          <a:p>
            <a:pPr lvl="1"/>
            <a:r>
              <a:rPr kumimoji="1" lang="en-US" altLang="zh-CN" sz="2400" dirty="0" smtClean="0"/>
              <a:t>Dictionary**.cc</a:t>
            </a:r>
            <a:endParaRPr kumimoji="1" lang="zh-CN" altLang="en-US" sz="2400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FA9C-F39E-0445-9375-3A5FAE52EB23}" type="datetime1">
              <a:rPr kumimoji="1" lang="zh-CN" altLang="en-US" smtClean="0"/>
              <a:t>14-12-5</a:t>
            </a:fld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47A4-44C7-0841-9854-EFF3F3BD4877}" type="slidenum">
              <a:rPr kumimoji="1" lang="zh-CN" altLang="en-US" smtClean="0"/>
              <a:t>30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254732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469098"/>
            <a:ext cx="8229600" cy="1143000"/>
          </a:xfrm>
        </p:spPr>
        <p:txBody>
          <a:bodyPr/>
          <a:lstStyle/>
          <a:p>
            <a:r>
              <a:rPr kumimoji="1" lang="en-US" altLang="zh-CN" dirty="0" smtClean="0"/>
              <a:t>Algorithm</a:t>
            </a:r>
            <a:endParaRPr kumimoji="1"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C5F98-EF41-264C-A641-0EEF80E53508}" type="datetime1">
              <a:rPr kumimoji="1" lang="zh-CN" altLang="en-US" smtClean="0"/>
              <a:t>14-12-4</a:t>
            </a:fld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47A4-44C7-0841-9854-EFF3F3BD4877}" type="slidenum">
              <a:rPr kumimoji="1" lang="zh-CN" altLang="en-US" smtClean="0"/>
              <a:t>31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904104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Algorithm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800" dirty="0" smtClean="0"/>
              <a:t>Create an algorithm</a:t>
            </a:r>
          </a:p>
          <a:p>
            <a:pPr marL="457200" lvl="1" indent="0">
              <a:buNone/>
            </a:pPr>
            <a:r>
              <a:rPr kumimoji="1" lang="en-US" altLang="zh-CN" sz="2400" dirty="0" err="1"/>
              <a:t>d</a:t>
            </a:r>
            <a:r>
              <a:rPr kumimoji="1" lang="en-US" altLang="zh-CN" sz="2400" dirty="0" err="1" smtClean="0"/>
              <a:t>mpsw</a:t>
            </a:r>
            <a:r>
              <a:rPr kumimoji="1" lang="en-US" altLang="zh-CN" sz="2400" dirty="0" smtClean="0"/>
              <a:t>-expand –</a:t>
            </a:r>
            <a:r>
              <a:rPr kumimoji="1" lang="en-US" altLang="zh-CN" sz="2400" dirty="0" err="1" smtClean="0"/>
              <a:t>alg</a:t>
            </a:r>
            <a:r>
              <a:rPr kumimoji="1" lang="en-US" altLang="zh-CN" sz="2400" dirty="0" smtClean="0"/>
              <a:t> </a:t>
            </a:r>
            <a:r>
              <a:rPr kumimoji="1" lang="en-US" altLang="zh-CN" sz="2400" dirty="0" err="1" smtClean="0"/>
              <a:t>AlgorithmName</a:t>
            </a:r>
            <a:endParaRPr kumimoji="1" lang="en-US" altLang="zh-CN" sz="2400" dirty="0" smtClean="0"/>
          </a:p>
          <a:p>
            <a:pPr marL="457200" lvl="1" indent="0">
              <a:buNone/>
            </a:pPr>
            <a:r>
              <a:rPr kumimoji="1" lang="en-US" altLang="zh-CN" sz="2400" dirty="0" err="1" smtClean="0"/>
              <a:t>dmpsw</a:t>
            </a:r>
            <a:r>
              <a:rPr kumimoji="1" lang="en-US" altLang="zh-CN" sz="2400" dirty="0" smtClean="0"/>
              <a:t>-expand –</a:t>
            </a:r>
            <a:r>
              <a:rPr kumimoji="1" lang="en-US" altLang="zh-CN" sz="2400" dirty="0" err="1" smtClean="0"/>
              <a:t>alg</a:t>
            </a:r>
            <a:r>
              <a:rPr kumimoji="1" lang="en-US" altLang="zh-CN" sz="2400" dirty="0" smtClean="0"/>
              <a:t> </a:t>
            </a:r>
            <a:r>
              <a:rPr kumimoji="1" lang="en-US" altLang="zh-CN" sz="2400" dirty="0" err="1" smtClean="0"/>
              <a:t>testalg</a:t>
            </a:r>
            <a:endParaRPr kumimoji="1" lang="en-US" altLang="zh-CN" sz="2400" dirty="0"/>
          </a:p>
          <a:p>
            <a:pPr marL="457200" lvl="1" indent="0">
              <a:buNone/>
            </a:pPr>
            <a:endParaRPr kumimoji="1" lang="en-US" altLang="zh-CN" sz="2400" dirty="0" smtClean="0"/>
          </a:p>
          <a:p>
            <a:pPr marL="457200" lvl="1" indent="0">
              <a:buNone/>
            </a:pPr>
            <a:r>
              <a:rPr kumimoji="1" lang="en-US" altLang="zh-CN" sz="2400" dirty="0" err="1" smtClean="0"/>
              <a:t>Sconstruct</a:t>
            </a:r>
            <a:r>
              <a:rPr kumimoji="1" lang="en-US" altLang="zh-CN" sz="2400" dirty="0" smtClean="0"/>
              <a:t>: file for </a:t>
            </a:r>
            <a:r>
              <a:rPr kumimoji="1" lang="en-US" altLang="zh-CN" sz="2400" dirty="0" err="1" smtClean="0"/>
              <a:t>scons</a:t>
            </a:r>
            <a:r>
              <a:rPr kumimoji="1" lang="en-US" altLang="zh-CN" sz="2400" dirty="0" smtClean="0"/>
              <a:t> command</a:t>
            </a:r>
          </a:p>
          <a:p>
            <a:pPr lvl="1">
              <a:buFont typeface="Wingdings" charset="2"/>
              <a:buChar char="ü"/>
            </a:pPr>
            <a:r>
              <a:rPr kumimoji="1" lang="en-US" altLang="zh-CN" sz="2400" dirty="0"/>
              <a:t>r</a:t>
            </a:r>
            <a:r>
              <a:rPr kumimoji="1" lang="en-US" altLang="zh-CN" sz="2400" dirty="0" smtClean="0"/>
              <a:t>ealize predefined function in the algorithm</a:t>
            </a:r>
          </a:p>
          <a:p>
            <a:pPr lvl="1">
              <a:buFont typeface="Wingdings" charset="2"/>
              <a:buChar char="ü"/>
            </a:pPr>
            <a:r>
              <a:rPr kumimoji="1" lang="en-US" altLang="zh-CN" sz="2400" dirty="0" smtClean="0"/>
              <a:t>add your own functions</a:t>
            </a:r>
            <a:endParaRPr kumimoji="1" lang="en-US" altLang="zh-CN" sz="2400" dirty="0" smtClean="0"/>
          </a:p>
          <a:p>
            <a:pPr lvl="1">
              <a:buFont typeface="Wingdings" charset="2"/>
              <a:buChar char="ü"/>
            </a:pPr>
            <a:r>
              <a:rPr kumimoji="1" lang="en-US" altLang="zh-CN" sz="2400" dirty="0" err="1"/>
              <a:t>s</a:t>
            </a:r>
            <a:r>
              <a:rPr kumimoji="1" lang="en-US" altLang="zh-CN" sz="2400" dirty="0" err="1" smtClean="0"/>
              <a:t>cons</a:t>
            </a:r>
            <a:endParaRPr kumimoji="1" lang="en-US" altLang="zh-CN" sz="2400" dirty="0" smtClean="0"/>
          </a:p>
          <a:p>
            <a:pPr lvl="1">
              <a:buFont typeface="Wingdings" charset="2"/>
              <a:buChar char="ü"/>
            </a:pPr>
            <a:r>
              <a:rPr kumimoji="1" lang="en-US" altLang="zh-CN" sz="2400" dirty="0"/>
              <a:t>c</a:t>
            </a:r>
            <a:r>
              <a:rPr kumimoji="1" lang="en-US" altLang="zh-CN" sz="2400" dirty="0" smtClean="0"/>
              <a:t>reate a </a:t>
            </a:r>
            <a:r>
              <a:rPr kumimoji="1" lang="en-US" altLang="zh-CN" sz="2400" dirty="0" err="1" smtClean="0"/>
              <a:t>jobOption</a:t>
            </a:r>
            <a:r>
              <a:rPr kumimoji="1" lang="en-US" altLang="zh-CN" sz="2400" dirty="0" smtClean="0"/>
              <a:t> file</a:t>
            </a:r>
            <a:endParaRPr kumimoji="1" lang="en-US" altLang="zh-CN" sz="2400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9458A-9E97-8D4F-9C07-42F26B0DE989}" type="datetime1">
              <a:rPr kumimoji="1" lang="zh-CN" altLang="en-US" smtClean="0"/>
              <a:t>14-12-4</a:t>
            </a:fld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47A4-44C7-0841-9854-EFF3F3BD4877}" type="slidenum">
              <a:rPr kumimoji="1" lang="zh-CN" altLang="en-US" smtClean="0"/>
              <a:t>32</a:t>
            </a:fld>
            <a:endParaRPr kumimoji="1" lang="zh-CN" altLang="en-US"/>
          </a:p>
        </p:txBody>
      </p:sp>
      <p:pic>
        <p:nvPicPr>
          <p:cNvPr id="7" name="图片 6" descr="屏幕快照 2014-12-04 上午10.27.3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1600200"/>
            <a:ext cx="3302000" cy="207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0095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屏幕快照 2014-12-05 下午12.49.0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281" y="0"/>
            <a:ext cx="7649719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Algorithm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800" dirty="0" err="1" smtClean="0"/>
              <a:t>SConstruct</a:t>
            </a:r>
            <a:endParaRPr kumimoji="1" lang="en-US" altLang="zh-CN" sz="2800" dirty="0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9458A-9E97-8D4F-9C07-42F26B0DE989}" type="datetime1">
              <a:rPr kumimoji="1" lang="zh-CN" altLang="en-US" smtClean="0"/>
              <a:t>14-12-5</a:t>
            </a:fld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47A4-44C7-0841-9854-EFF3F3BD4877}" type="slidenum">
              <a:rPr kumimoji="1" lang="zh-CN" altLang="en-US" smtClean="0"/>
              <a:t>33</a:t>
            </a:fld>
            <a:endParaRPr kumimoji="1"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1494281" y="5246180"/>
            <a:ext cx="2702399" cy="248503"/>
          </a:xfrm>
          <a:prstGeom prst="roundRect">
            <a:avLst/>
          </a:prstGeom>
          <a:noFill/>
          <a:ln w="12700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0" y="4757788"/>
            <a:ext cx="1641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/>
              <a:t>Add my own lib</a:t>
            </a:r>
            <a:endParaRPr kumimoji="1" lang="zh-CN" altLang="en-US" dirty="0"/>
          </a:p>
        </p:txBody>
      </p:sp>
      <p:cxnSp>
        <p:nvCxnSpPr>
          <p:cNvPr id="11" name="直线箭头连接符 10"/>
          <p:cNvCxnSpPr>
            <a:endCxn id="8" idx="1"/>
          </p:cNvCxnSpPr>
          <p:nvPr/>
        </p:nvCxnSpPr>
        <p:spPr>
          <a:xfrm>
            <a:off x="1131999" y="5127120"/>
            <a:ext cx="362282" cy="2433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95682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Algorithm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smtClean="0"/>
              <a:t>Source file</a:t>
            </a:r>
            <a:endParaRPr kumimoji="1"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14506-7D88-224C-99A7-BC0D70451AC1}" type="datetime1">
              <a:rPr kumimoji="1" lang="zh-CN" altLang="en-US" smtClean="0"/>
              <a:t>14-12-4</a:t>
            </a:fld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47A4-44C7-0841-9854-EFF3F3BD4877}" type="slidenum">
              <a:rPr kumimoji="1" lang="zh-CN" altLang="en-US" smtClean="0"/>
              <a:t>34</a:t>
            </a:fld>
            <a:endParaRPr kumimoji="1" lang="zh-CN" altLang="en-US"/>
          </a:p>
        </p:txBody>
      </p:sp>
      <p:pic>
        <p:nvPicPr>
          <p:cNvPr id="6" name="图片 5" descr="屏幕快照 2014-12-04 上午10.36.3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85189"/>
            <a:ext cx="9144000" cy="3227717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860768" y="5775789"/>
            <a:ext cx="75362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/>
              <a:t>in algorithm, you should </a:t>
            </a:r>
            <a:r>
              <a:rPr kumimoji="1" lang="en-US" altLang="zh-CN" dirty="0" smtClean="0"/>
              <a:t>remove annotation symbol before</a:t>
            </a:r>
            <a:r>
              <a:rPr kumimoji="1" lang="en-US" altLang="zh-CN" dirty="0" smtClean="0"/>
              <a:t> </a:t>
            </a:r>
            <a:r>
              <a:rPr kumimoji="1" lang="en-US" altLang="zh-CN" dirty="0" err="1" smtClean="0"/>
              <a:t>ProcessThisEvent</a:t>
            </a:r>
            <a:r>
              <a:rPr kumimoji="1" lang="en-US" altLang="zh-CN" dirty="0" smtClean="0"/>
              <a:t>().</a:t>
            </a:r>
          </a:p>
          <a:p>
            <a:r>
              <a:rPr kumimoji="1" lang="en-US" altLang="zh-CN" dirty="0" smtClean="0"/>
              <a:t>Realize Initialize() and Finalize() functions.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992877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屏幕快照 2014-12-04 上午11.01.2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972" y="1173489"/>
            <a:ext cx="4685027" cy="568451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Algorithm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smtClean="0"/>
              <a:t>Example: draw track</a:t>
            </a:r>
            <a:endParaRPr kumimoji="1"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A0DF9-FE4D-FC41-9FCF-C859337E86C4}" type="datetime1">
              <a:rPr kumimoji="1" lang="zh-CN" altLang="en-US" smtClean="0"/>
              <a:t>14-12-4</a:t>
            </a:fld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47A4-44C7-0841-9854-EFF3F3BD4877}" type="slidenum">
              <a:rPr kumimoji="1" lang="zh-CN" altLang="en-US" smtClean="0"/>
              <a:t>35</a:t>
            </a:fld>
            <a:endParaRPr kumimoji="1"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97465" y="2548870"/>
            <a:ext cx="33137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/>
              <a:t>Head file, declare some functions </a:t>
            </a:r>
          </a:p>
          <a:p>
            <a:r>
              <a:rPr kumimoji="1" lang="en-US" altLang="zh-CN" dirty="0" smtClean="0"/>
              <a:t>and members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590146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Algorithm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smtClean="0"/>
              <a:t>Example: draw track</a:t>
            </a:r>
            <a:endParaRPr kumimoji="1"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A0DF9-FE4D-FC41-9FCF-C859337E86C4}" type="datetime1">
              <a:rPr kumimoji="1" lang="zh-CN" altLang="en-US" smtClean="0"/>
              <a:t>14-12-4</a:t>
            </a:fld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47A4-44C7-0841-9854-EFF3F3BD4877}" type="slidenum">
              <a:rPr kumimoji="1" lang="zh-CN" altLang="en-US" smtClean="0"/>
              <a:t>36</a:t>
            </a:fld>
            <a:endParaRPr kumimoji="1"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97465" y="2548870"/>
            <a:ext cx="38128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/>
              <a:t>source file, realize functions </a:t>
            </a:r>
          </a:p>
          <a:p>
            <a:r>
              <a:rPr kumimoji="1" lang="en-US" altLang="zh-CN" dirty="0" smtClean="0"/>
              <a:t>and members that have been declared</a:t>
            </a:r>
            <a:endParaRPr kumimoji="1" lang="zh-CN" altLang="en-US" dirty="0"/>
          </a:p>
        </p:txBody>
      </p:sp>
      <p:pic>
        <p:nvPicPr>
          <p:cNvPr id="8" name="图片 7" descr="屏幕快照 2014-12-04 上午11.06.3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600" y="1600200"/>
            <a:ext cx="3835400" cy="2273300"/>
          </a:xfrm>
          <a:prstGeom prst="rect">
            <a:avLst/>
          </a:prstGeom>
        </p:spPr>
      </p:pic>
      <p:sp>
        <p:nvSpPr>
          <p:cNvPr id="9" name="圆角矩形 8"/>
          <p:cNvSpPr/>
          <p:nvPr/>
        </p:nvSpPr>
        <p:spPr>
          <a:xfrm>
            <a:off x="5308600" y="2222724"/>
            <a:ext cx="2670614" cy="179474"/>
          </a:xfrm>
          <a:prstGeom prst="roundRect">
            <a:avLst/>
          </a:prstGeom>
          <a:noFill/>
          <a:ln w="12700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28788" y="3545585"/>
            <a:ext cx="47380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/>
              <a:t>Include the classes you will use in you algorithm.</a:t>
            </a:r>
          </a:p>
          <a:p>
            <a:r>
              <a:rPr kumimoji="1" lang="en-US" altLang="zh-CN" dirty="0" err="1" smtClean="0"/>
              <a:t>Databuffer</a:t>
            </a:r>
            <a:r>
              <a:rPr kumimoji="1" lang="en-US" altLang="zh-CN" dirty="0" smtClean="0"/>
              <a:t> has included </a:t>
            </a:r>
            <a:r>
              <a:rPr kumimoji="1" lang="en-US" altLang="zh-CN" dirty="0" err="1" smtClean="0"/>
              <a:t>DmpRootIOSvc.h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663431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Algorithm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72157"/>
            <a:ext cx="8229600" cy="4525963"/>
          </a:xfrm>
        </p:spPr>
        <p:txBody>
          <a:bodyPr/>
          <a:lstStyle/>
          <a:p>
            <a:r>
              <a:rPr kumimoji="1" lang="en-US" altLang="zh-CN" dirty="0" smtClean="0"/>
              <a:t>Example: draw track</a:t>
            </a:r>
            <a:endParaRPr kumimoji="1"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A0DF9-FE4D-FC41-9FCF-C859337E86C4}" type="datetime1">
              <a:rPr kumimoji="1" lang="zh-CN" altLang="en-US" smtClean="0"/>
              <a:t>14-12-4</a:t>
            </a:fld>
            <a:endParaRPr kumimoji="1" lang="zh-CN" altLang="en-US" dirty="0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47A4-44C7-0841-9854-EFF3F3BD4877}" type="slidenum">
              <a:rPr kumimoji="1" lang="zh-CN" altLang="en-US" smtClean="0"/>
              <a:t>37</a:t>
            </a:fld>
            <a:endParaRPr kumimoji="1"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-1" y="2052112"/>
            <a:ext cx="28714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/>
              <a:t>source file, realize functions </a:t>
            </a:r>
          </a:p>
          <a:p>
            <a:r>
              <a:rPr kumimoji="1" lang="en-US" altLang="zh-CN" dirty="0" smtClean="0"/>
              <a:t>and members that have been declared</a:t>
            </a:r>
            <a:endParaRPr kumimoji="1"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1" y="3545585"/>
            <a:ext cx="276327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/>
              <a:t>Initialize() function, use </a:t>
            </a:r>
          </a:p>
          <a:p>
            <a:r>
              <a:rPr kumimoji="1" lang="en-US" altLang="zh-CN" dirty="0" err="1" smtClean="0"/>
              <a:t>gDataBuffer</a:t>
            </a:r>
            <a:r>
              <a:rPr kumimoji="1" lang="en-US" altLang="zh-CN" dirty="0" smtClean="0"/>
              <a:t>-&gt;</a:t>
            </a:r>
            <a:r>
              <a:rPr kumimoji="1" lang="en-US" altLang="zh-CN" dirty="0" err="1" smtClean="0"/>
              <a:t>LinkRootFile</a:t>
            </a:r>
            <a:r>
              <a:rPr kumimoji="1" lang="en-US" altLang="zh-CN" dirty="0" smtClean="0"/>
              <a:t>()</a:t>
            </a:r>
          </a:p>
          <a:p>
            <a:r>
              <a:rPr kumimoji="1" lang="en-US" altLang="zh-CN" dirty="0" smtClean="0"/>
              <a:t>to connect input root file with your event class</a:t>
            </a:r>
          </a:p>
          <a:p>
            <a:endParaRPr kumimoji="1" lang="en-US" altLang="zh-CN" dirty="0"/>
          </a:p>
          <a:p>
            <a:r>
              <a:rPr kumimoji="1" lang="en-US" altLang="zh-CN" dirty="0" smtClean="0"/>
              <a:t>If you do not know the Branch path, open the root file with root. It can show the structure.</a:t>
            </a:r>
          </a:p>
        </p:txBody>
      </p:sp>
      <p:pic>
        <p:nvPicPr>
          <p:cNvPr id="6" name="图片 5" descr="屏幕快照 2014-12-04 下午5.04.4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3274" y="2084915"/>
            <a:ext cx="6380726" cy="3826432"/>
          </a:xfrm>
          <a:prstGeom prst="rect">
            <a:avLst/>
          </a:prstGeom>
        </p:spPr>
      </p:pic>
      <p:sp>
        <p:nvSpPr>
          <p:cNvPr id="11" name="圆角矩形 10"/>
          <p:cNvSpPr/>
          <p:nvPr/>
        </p:nvSpPr>
        <p:spPr>
          <a:xfrm>
            <a:off x="2763275" y="2968234"/>
            <a:ext cx="4567110" cy="386560"/>
          </a:xfrm>
          <a:prstGeom prst="roundRect">
            <a:avLst/>
          </a:prstGeom>
          <a:noFill/>
          <a:ln w="12700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2" name="图片 11" descr="屏幕快照 2014-12-05 下午1.16.2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6269" y="4580335"/>
            <a:ext cx="2794000" cy="226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169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Algorithm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smtClean="0"/>
              <a:t>Example: draw track</a:t>
            </a:r>
            <a:endParaRPr kumimoji="1"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A0DF9-FE4D-FC41-9FCF-C859337E86C4}" type="datetime1">
              <a:rPr kumimoji="1" lang="zh-CN" altLang="en-US" smtClean="0"/>
              <a:t>14-12-4</a:t>
            </a:fld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47A4-44C7-0841-9854-EFF3F3BD4877}" type="slidenum">
              <a:rPr kumimoji="1" lang="zh-CN" altLang="en-US" smtClean="0"/>
              <a:t>38</a:t>
            </a:fld>
            <a:endParaRPr kumimoji="1"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97465" y="2548870"/>
            <a:ext cx="34075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/>
              <a:t>source file, realize functions and </a:t>
            </a:r>
          </a:p>
          <a:p>
            <a:r>
              <a:rPr kumimoji="1" lang="en-US" altLang="zh-CN" dirty="0" smtClean="0"/>
              <a:t>members that have been declared</a:t>
            </a:r>
            <a:endParaRPr kumimoji="1"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457200" y="3545585"/>
            <a:ext cx="33906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/>
              <a:t>In </a:t>
            </a:r>
            <a:r>
              <a:rPr kumimoji="1" lang="en-US" altLang="zh-CN" dirty="0" err="1" smtClean="0"/>
              <a:t>ProcessThisEvent</a:t>
            </a:r>
            <a:r>
              <a:rPr kumimoji="1" lang="en-US" altLang="zh-CN" dirty="0" smtClean="0"/>
              <a:t>(), get data in </a:t>
            </a:r>
          </a:p>
          <a:p>
            <a:r>
              <a:rPr kumimoji="1" lang="en-US" altLang="zh-CN" dirty="0"/>
              <a:t>i</a:t>
            </a:r>
            <a:r>
              <a:rPr kumimoji="1" lang="en-US" altLang="zh-CN" dirty="0" smtClean="0"/>
              <a:t>nput root file with the event class </a:t>
            </a:r>
          </a:p>
          <a:p>
            <a:r>
              <a:rPr kumimoji="1" lang="en-US" altLang="zh-CN" dirty="0" smtClean="0"/>
              <a:t>Pointer.</a:t>
            </a:r>
          </a:p>
        </p:txBody>
      </p:sp>
      <p:pic>
        <p:nvPicPr>
          <p:cNvPr id="11" name="图片 10" descr="屏幕快照 2014-12-04 下午5.24.5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538" y="2166136"/>
            <a:ext cx="5181324" cy="3688563"/>
          </a:xfrm>
          <a:prstGeom prst="rect">
            <a:avLst/>
          </a:prstGeom>
        </p:spPr>
      </p:pic>
      <p:sp>
        <p:nvSpPr>
          <p:cNvPr id="12" name="圆角矩形 11"/>
          <p:cNvSpPr/>
          <p:nvPr/>
        </p:nvSpPr>
        <p:spPr>
          <a:xfrm>
            <a:off x="4707460" y="2954428"/>
            <a:ext cx="3506437" cy="240773"/>
          </a:xfrm>
          <a:prstGeom prst="roundRect">
            <a:avLst/>
          </a:prstGeom>
          <a:noFill/>
          <a:ln w="12700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13993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Algorithm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smtClean="0"/>
              <a:t>Example: draw track</a:t>
            </a:r>
            <a:endParaRPr kumimoji="1"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A0DF9-FE4D-FC41-9FCF-C859337E86C4}" type="datetime1">
              <a:rPr kumimoji="1" lang="zh-CN" altLang="en-US" smtClean="0"/>
              <a:t>14-12-4</a:t>
            </a:fld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47A4-44C7-0841-9854-EFF3F3BD4877}" type="slidenum">
              <a:rPr kumimoji="1" lang="zh-CN" altLang="en-US" smtClean="0"/>
              <a:t>39</a:t>
            </a:fld>
            <a:endParaRPr kumimoji="1"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97465" y="2548870"/>
            <a:ext cx="38128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/>
              <a:t>source file, realize functions </a:t>
            </a:r>
          </a:p>
          <a:p>
            <a:r>
              <a:rPr kumimoji="1" lang="en-US" altLang="zh-CN" dirty="0" smtClean="0"/>
              <a:t>and members that have been declared</a:t>
            </a:r>
            <a:endParaRPr kumimoji="1"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457200" y="3545585"/>
            <a:ext cx="39040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err="1" smtClean="0"/>
              <a:t>Finialize</a:t>
            </a:r>
            <a:r>
              <a:rPr kumimoji="1" lang="en-US" altLang="zh-CN" dirty="0" smtClean="0"/>
              <a:t>(): in this function, you can save </a:t>
            </a:r>
          </a:p>
          <a:p>
            <a:r>
              <a:rPr kumimoji="1" lang="en-US" altLang="zh-CN" dirty="0" smtClean="0"/>
              <a:t>what you want to save. </a:t>
            </a:r>
          </a:p>
          <a:p>
            <a:r>
              <a:rPr kumimoji="1" lang="en-US" altLang="zh-CN" dirty="0" smtClean="0"/>
              <a:t>Release the memory you have </a:t>
            </a:r>
            <a:r>
              <a:rPr kumimoji="1" lang="en-US" altLang="zh-CN" dirty="0" smtClean="0"/>
              <a:t>applied. </a:t>
            </a:r>
            <a:endParaRPr kumimoji="1" lang="zh-CN" altLang="en-US" dirty="0"/>
          </a:p>
        </p:txBody>
      </p:sp>
      <p:pic>
        <p:nvPicPr>
          <p:cNvPr id="6" name="图片 5" descr="屏幕快照 2014-12-04 下午5.38.5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2572" y="2318901"/>
            <a:ext cx="2908300" cy="8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9238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Show Time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smtClean="0"/>
              <a:t>Show how to write an algorithm</a:t>
            </a:r>
            <a:endParaRPr kumimoji="1"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FA9C-F39E-0445-9375-3A5FAE52EB23}" type="datetime1">
              <a:rPr kumimoji="1" lang="zh-CN" altLang="en-US" smtClean="0"/>
              <a:t>14-12-5</a:t>
            </a:fld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47A4-44C7-0841-9854-EFF3F3BD4877}" type="slidenum">
              <a:rPr kumimoji="1" lang="zh-CN" altLang="en-US" smtClean="0"/>
              <a:t>40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130150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Details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smtClean="0"/>
              <a:t>Algorithm manager</a:t>
            </a:r>
          </a:p>
          <a:p>
            <a:r>
              <a:rPr kumimoji="1" lang="en-US" altLang="zh-CN" dirty="0" smtClean="0"/>
              <a:t>Service manager</a:t>
            </a:r>
          </a:p>
          <a:p>
            <a:r>
              <a:rPr kumimoji="1" lang="en-US" altLang="zh-CN" smtClean="0"/>
              <a:t>Element manager</a:t>
            </a:r>
          </a:p>
          <a:p>
            <a:endParaRPr kumimoji="1"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FA9C-F39E-0445-9375-3A5FAE52EB23}" type="datetime1">
              <a:rPr kumimoji="1" lang="zh-CN" altLang="en-US" smtClean="0"/>
              <a:t>14-12-5</a:t>
            </a:fld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47A4-44C7-0841-9854-EFF3F3BD4877}" type="slidenum">
              <a:rPr kumimoji="1" lang="zh-CN" altLang="en-US" smtClean="0"/>
              <a:t>41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537479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3024</TotalTime>
  <Words>901</Words>
  <Application>Microsoft Macintosh PowerPoint</Application>
  <PresentationFormat>全屏显示(4:3)</PresentationFormat>
  <Paragraphs>254</Paragraphs>
  <Slides>41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41</vt:i4>
      </vt:variant>
    </vt:vector>
  </HeadingPairs>
  <TitlesOfParts>
    <vt:vector size="42" baseType="lpstr">
      <vt:lpstr>Office 主题</vt:lpstr>
      <vt:lpstr>DAMPE software introduction</vt:lpstr>
      <vt:lpstr>Outline</vt:lpstr>
      <vt:lpstr>Overview</vt:lpstr>
      <vt:lpstr>Overview</vt:lpstr>
      <vt:lpstr>Overview</vt:lpstr>
      <vt:lpstr>Overview</vt:lpstr>
      <vt:lpstr>Overview</vt:lpstr>
      <vt:lpstr>Overview</vt:lpstr>
      <vt:lpstr>Overview</vt:lpstr>
      <vt:lpstr>Driving mechanism</vt:lpstr>
      <vt:lpstr>Driving mechanism</vt:lpstr>
      <vt:lpstr>Driving mechanism</vt:lpstr>
      <vt:lpstr>Driving mechanism</vt:lpstr>
      <vt:lpstr>Driving mechanism</vt:lpstr>
      <vt:lpstr>Driving mechanism</vt:lpstr>
      <vt:lpstr>Driving mechanism</vt:lpstr>
      <vt:lpstr>Driving mechanism</vt:lpstr>
      <vt:lpstr>Driving mechanism</vt:lpstr>
      <vt:lpstr>Driving mechanism</vt:lpstr>
      <vt:lpstr>Driving mechanism</vt:lpstr>
      <vt:lpstr>Driving mechanism</vt:lpstr>
      <vt:lpstr>PowerPoint 演示文稿</vt:lpstr>
      <vt:lpstr>Driving mechanism</vt:lpstr>
      <vt:lpstr>PowerPoint 演示文稿</vt:lpstr>
      <vt:lpstr>Event class</vt:lpstr>
      <vt:lpstr>Event class</vt:lpstr>
      <vt:lpstr>Event class</vt:lpstr>
      <vt:lpstr>Event class</vt:lpstr>
      <vt:lpstr>Event Class</vt:lpstr>
      <vt:lpstr>Event Class</vt:lpstr>
      <vt:lpstr>Algorithm</vt:lpstr>
      <vt:lpstr>Algorithm</vt:lpstr>
      <vt:lpstr>Algorithm</vt:lpstr>
      <vt:lpstr>Algorithm</vt:lpstr>
      <vt:lpstr>Algorithm</vt:lpstr>
      <vt:lpstr>Algorithm</vt:lpstr>
      <vt:lpstr>Algorithm</vt:lpstr>
      <vt:lpstr>Algorithm</vt:lpstr>
      <vt:lpstr>Algorithm</vt:lpstr>
      <vt:lpstr>Show Time</vt:lpstr>
      <vt:lpstr>Details</vt:lpstr>
    </vt:vector>
  </TitlesOfParts>
  <Company>ustc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DAMPE software introduction</dc:title>
  <dc:creator>d Liu</dc:creator>
  <cp:lastModifiedBy>d Liu</cp:lastModifiedBy>
  <cp:revision>40</cp:revision>
  <dcterms:created xsi:type="dcterms:W3CDTF">2014-12-03T03:38:31Z</dcterms:created>
  <dcterms:modified xsi:type="dcterms:W3CDTF">2014-12-05T06:03:08Z</dcterms:modified>
</cp:coreProperties>
</file>